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2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7" r:id="rId1"/>
  </p:sldMasterIdLst>
  <p:notesMasterIdLst>
    <p:notesMasterId r:id="rId59"/>
  </p:notesMasterIdLst>
  <p:handoutMasterIdLst>
    <p:handoutMasterId r:id="rId60"/>
  </p:handoutMasterIdLst>
  <p:sldIdLst>
    <p:sldId id="528" r:id="rId2"/>
    <p:sldId id="257" r:id="rId3"/>
    <p:sldId id="258" r:id="rId4"/>
    <p:sldId id="297" r:id="rId5"/>
    <p:sldId id="298" r:id="rId6"/>
    <p:sldId id="259" r:id="rId7"/>
    <p:sldId id="302" r:id="rId8"/>
    <p:sldId id="260" r:id="rId9"/>
    <p:sldId id="299" r:id="rId10"/>
    <p:sldId id="300" r:id="rId11"/>
    <p:sldId id="301" r:id="rId12"/>
    <p:sldId id="310" r:id="rId13"/>
    <p:sldId id="311" r:id="rId14"/>
    <p:sldId id="303" r:id="rId15"/>
    <p:sldId id="304" r:id="rId16"/>
    <p:sldId id="305" r:id="rId17"/>
    <p:sldId id="307" r:id="rId18"/>
    <p:sldId id="261" r:id="rId19"/>
    <p:sldId id="262" r:id="rId20"/>
    <p:sldId id="263" r:id="rId21"/>
    <p:sldId id="314" r:id="rId22"/>
    <p:sldId id="315" r:id="rId23"/>
    <p:sldId id="267" r:id="rId24"/>
    <p:sldId id="266" r:id="rId25"/>
    <p:sldId id="265" r:id="rId26"/>
    <p:sldId id="316" r:id="rId27"/>
    <p:sldId id="268" r:id="rId28"/>
    <p:sldId id="269" r:id="rId29"/>
    <p:sldId id="270" r:id="rId30"/>
    <p:sldId id="273" r:id="rId31"/>
    <p:sldId id="272" r:id="rId32"/>
    <p:sldId id="271" r:id="rId33"/>
    <p:sldId id="278" r:id="rId34"/>
    <p:sldId id="317" r:id="rId35"/>
    <p:sldId id="274" r:id="rId36"/>
    <p:sldId id="277" r:id="rId37"/>
    <p:sldId id="276" r:id="rId38"/>
    <p:sldId id="275" r:id="rId39"/>
    <p:sldId id="282" r:id="rId40"/>
    <p:sldId id="281" r:id="rId41"/>
    <p:sldId id="280" r:id="rId42"/>
    <p:sldId id="318" r:id="rId43"/>
    <p:sldId id="279" r:id="rId44"/>
    <p:sldId id="286" r:id="rId45"/>
    <p:sldId id="285" r:id="rId46"/>
    <p:sldId id="284" r:id="rId47"/>
    <p:sldId id="283" r:id="rId48"/>
    <p:sldId id="287" r:id="rId49"/>
    <p:sldId id="290" r:id="rId50"/>
    <p:sldId id="319" r:id="rId51"/>
    <p:sldId id="289" r:id="rId52"/>
    <p:sldId id="288" r:id="rId53"/>
    <p:sldId id="291" r:id="rId54"/>
    <p:sldId id="292" r:id="rId55"/>
    <p:sldId id="293" r:id="rId56"/>
    <p:sldId id="320" r:id="rId57"/>
    <p:sldId id="295" r:id="rId58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4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met%20YILDIRIM06\Desktop\12%20b&#246;lge%20ve%20okul%20t&#252;r&#252;ne%20g&#246;re%20yeterli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et%20YILDIRIM06\Desktop\12%20b&#246;lge%20ve%20okul%20t&#252;r&#252;ne%20g&#246;re%20yeterli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hmet%20YILDIRIM06\Desktop\12%20b&#246;lge%20ve%20okul%20t&#252;r&#252;ne%20g&#246;re%20yeterli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met%20YILDIRIM06\Desktop\12%20b&#246;lge%20ve%20okul%20t&#252;r&#252;ne%20g&#246;re%20yeterli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met%20YILDIRIM06\Desktop\12%20b&#246;lge%20ve%20okul%20t&#252;r&#252;ne%20g&#246;re%20yeterli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met%20YILDIRIM06\Desktop\12%20b&#246;lge%20ve%20okul%20t&#252;r&#252;ne%20g&#246;re%20yeterli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met%20YILDIRIM06\Desktop\12%20b&#246;lge%20ve%20okul%20t&#252;r&#252;ne%20g&#246;re%20yeterli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'TÜRKÇE 12 BÖLGE Y (4)'!$B$1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12 BÖLGE Y (4)'!$A$2:$A$13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'TÜRKÇE 12 BÖLGE Y (4)'!$B$2:$B$13</c:f>
              <c:numCache>
                <c:formatCode>0%</c:formatCode>
                <c:ptCount val="12"/>
                <c:pt idx="0">
                  <c:v>3.3078880407124679E-2</c:v>
                </c:pt>
                <c:pt idx="1">
                  <c:v>1.9247219846022241E-2</c:v>
                </c:pt>
                <c:pt idx="2">
                  <c:v>3.1714847039012069E-2</c:v>
                </c:pt>
                <c:pt idx="3">
                  <c:v>3.3386327503974564E-2</c:v>
                </c:pt>
                <c:pt idx="4">
                  <c:v>2.8422548555187114E-2</c:v>
                </c:pt>
                <c:pt idx="5">
                  <c:v>2.1515151515151515E-2</c:v>
                </c:pt>
                <c:pt idx="6">
                  <c:v>3.0582804385458743E-2</c:v>
                </c:pt>
                <c:pt idx="7">
                  <c:v>6.2482409231635234E-2</c:v>
                </c:pt>
                <c:pt idx="8">
                  <c:v>2.302732575990175E-2</c:v>
                </c:pt>
                <c:pt idx="9">
                  <c:v>6.8682505399568036E-2</c:v>
                </c:pt>
                <c:pt idx="10">
                  <c:v>3.310344827586207E-2</c:v>
                </c:pt>
                <c:pt idx="11">
                  <c:v>4.7310958350181967E-2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4-4B2C-AF9F-07FA83C97C7D}"/>
            </c:ext>
          </c:extLst>
        </c:ser>
        <c:ser>
          <c:idx val="1"/>
          <c:order val="1"/>
          <c:tx>
            <c:strRef>
              <c:f>'TÜRKÇE 12 BÖLGE Y (4)'!$C$1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12 BÖLGE Y (4)'!$A$2:$A$13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'TÜRKÇE 12 BÖLGE Y (4)'!$C$2:$C$13</c:f>
              <c:numCache>
                <c:formatCode>0%</c:formatCode>
                <c:ptCount val="12"/>
                <c:pt idx="0">
                  <c:v>0.21769861464517953</c:v>
                </c:pt>
                <c:pt idx="1">
                  <c:v>0.17878528656971771</c:v>
                </c:pt>
                <c:pt idx="2">
                  <c:v>0.20488352511928151</c:v>
                </c:pt>
                <c:pt idx="3">
                  <c:v>0.19978802331743509</c:v>
                </c:pt>
                <c:pt idx="4">
                  <c:v>0.20037896731406915</c:v>
                </c:pt>
                <c:pt idx="5">
                  <c:v>0.16363636363636364</c:v>
                </c:pt>
                <c:pt idx="6">
                  <c:v>0.19936526255049047</c:v>
                </c:pt>
                <c:pt idx="7">
                  <c:v>0.32085561497326204</c:v>
                </c:pt>
                <c:pt idx="8">
                  <c:v>0.18913110224132637</c:v>
                </c:pt>
                <c:pt idx="9">
                  <c:v>0.31144708423326134</c:v>
                </c:pt>
                <c:pt idx="10">
                  <c:v>0.21724137931034482</c:v>
                </c:pt>
                <c:pt idx="11">
                  <c:v>0.29235746057420137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4-4B2C-AF9F-07FA83C97C7D}"/>
            </c:ext>
          </c:extLst>
        </c:ser>
        <c:ser>
          <c:idx val="2"/>
          <c:order val="2"/>
          <c:tx>
            <c:strRef>
              <c:f>'TÜRKÇE 12 BÖLGE Y (4)'!$D$1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12 BÖLGE Y (4)'!$A$2:$A$13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'TÜRKÇE 12 BÖLGE Y (4)'!$D$2:$D$13</c:f>
              <c:numCache>
                <c:formatCode>0%</c:formatCode>
                <c:ptCount val="12"/>
                <c:pt idx="0">
                  <c:v>0.45349165959852983</c:v>
                </c:pt>
                <c:pt idx="1">
                  <c:v>0.4405474764756202</c:v>
                </c:pt>
                <c:pt idx="2">
                  <c:v>0.44344653381981475</c:v>
                </c:pt>
                <c:pt idx="3">
                  <c:v>0.44038155802861684</c:v>
                </c:pt>
                <c:pt idx="4">
                  <c:v>0.45523448602558031</c:v>
                </c:pt>
                <c:pt idx="5">
                  <c:v>0.45818181818181819</c:v>
                </c:pt>
                <c:pt idx="6">
                  <c:v>0.42238892094633584</c:v>
                </c:pt>
                <c:pt idx="7">
                  <c:v>0.43625105544610188</c:v>
                </c:pt>
                <c:pt idx="8">
                  <c:v>0.44918636782315013</c:v>
                </c:pt>
                <c:pt idx="9">
                  <c:v>0.42850971922246223</c:v>
                </c:pt>
                <c:pt idx="10">
                  <c:v>0.47413793103448276</c:v>
                </c:pt>
                <c:pt idx="11">
                  <c:v>0.45127375657096641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4-4B2C-AF9F-07FA83C97C7D}"/>
            </c:ext>
          </c:extLst>
        </c:ser>
        <c:ser>
          <c:idx val="3"/>
          <c:order val="3"/>
          <c:tx>
            <c:strRef>
              <c:f>'TÜRKÇE 12 BÖLGE Y (4)'!$E$1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12 BÖLGE Y (4)'!$A$2:$A$13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'TÜRKÇE 12 BÖLGE Y (4)'!$E$2:$E$13</c:f>
              <c:numCache>
                <c:formatCode>0%</c:formatCode>
                <c:ptCount val="12"/>
                <c:pt idx="0">
                  <c:v>0.22137404580152673</c:v>
                </c:pt>
                <c:pt idx="1">
                  <c:v>0.26817792985457656</c:v>
                </c:pt>
                <c:pt idx="2">
                  <c:v>0.24782486668537748</c:v>
                </c:pt>
                <c:pt idx="3">
                  <c:v>0.24907260201377848</c:v>
                </c:pt>
                <c:pt idx="4">
                  <c:v>0.25580293699668405</c:v>
                </c:pt>
                <c:pt idx="5">
                  <c:v>0.28090909090909089</c:v>
                </c:pt>
                <c:pt idx="6">
                  <c:v>0.26283900750144257</c:v>
                </c:pt>
                <c:pt idx="7">
                  <c:v>0.15367295243456233</c:v>
                </c:pt>
                <c:pt idx="8">
                  <c:v>0.25913417255142768</c:v>
                </c:pt>
                <c:pt idx="9">
                  <c:v>0.15766738660907129</c:v>
                </c:pt>
                <c:pt idx="10">
                  <c:v>0.22448275862068964</c:v>
                </c:pt>
                <c:pt idx="11">
                  <c:v>0.1746866154468257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4-4B2C-AF9F-07FA83C97C7D}"/>
            </c:ext>
          </c:extLst>
        </c:ser>
        <c:ser>
          <c:idx val="4"/>
          <c:order val="4"/>
          <c:tx>
            <c:strRef>
              <c:f>'TÜRKÇE 12 BÖLGE Y (4)'!$F$1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12 BÖLGE Y (4)'!$A$2:$A$13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'TÜRKÇE 12 BÖLGE Y (4)'!$F$2:$F$13</c:f>
              <c:numCache>
                <c:formatCode>0%</c:formatCode>
                <c:ptCount val="12"/>
                <c:pt idx="0">
                  <c:v>7.4356799547639241E-2</c:v>
                </c:pt>
                <c:pt idx="1">
                  <c:v>9.3242087254063299E-2</c:v>
                </c:pt>
                <c:pt idx="2">
                  <c:v>7.2130227336514169E-2</c:v>
                </c:pt>
                <c:pt idx="3">
                  <c:v>7.7371489136195015E-2</c:v>
                </c:pt>
                <c:pt idx="4">
                  <c:v>6.0161061108479394E-2</c:v>
                </c:pt>
                <c:pt idx="5">
                  <c:v>7.575757575757576E-2</c:v>
                </c:pt>
                <c:pt idx="6">
                  <c:v>8.4824004616272361E-2</c:v>
                </c:pt>
                <c:pt idx="7">
                  <c:v>2.6737967914438502E-2</c:v>
                </c:pt>
                <c:pt idx="8">
                  <c:v>7.952103162419405E-2</c:v>
                </c:pt>
                <c:pt idx="9">
                  <c:v>3.3693304535637146E-2</c:v>
                </c:pt>
                <c:pt idx="10">
                  <c:v>5.1034482758620693E-2</c:v>
                </c:pt>
                <c:pt idx="11">
                  <c:v>3.4371209057824502E-2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4-4B2C-AF9F-07FA83C97C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2195328"/>
        <c:axId val="251898688"/>
      </c:barChart>
      <c:catAx>
        <c:axId val="2521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251898688"/>
        <c:crosses val="autoZero"/>
        <c:auto val="1"/>
        <c:lblAlgn val="ctr"/>
        <c:lblOffset val="100"/>
        <c:noMultiLvlLbl val="0"/>
      </c:catAx>
      <c:valAx>
        <c:axId val="25189868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521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600">
              <a:solidFill>
                <a:schemeClr val="bg1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'TÜRKÇE OKUL TÜRÜ (4)'!$B$1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OKUL TÜRÜ (4)'!$A$2:$A$5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'TÜRKÇE OKUL TÜRÜ (4)'!$B$2:$B$5</c:f>
              <c:numCache>
                <c:formatCode>0%</c:formatCode>
                <c:ptCount val="4"/>
                <c:pt idx="0">
                  <c:v>2.2684310018903593E-2</c:v>
                </c:pt>
                <c:pt idx="1">
                  <c:v>3.8981757647222032E-2</c:v>
                </c:pt>
                <c:pt idx="2">
                  <c:v>1.0781671159029651E-3</c:v>
                </c:pt>
                <c:pt idx="3">
                  <c:v>5.4958183990442055E-2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7-4EE4-BA84-90AFCBF5FBA5}"/>
            </c:ext>
          </c:extLst>
        </c:ser>
        <c:ser>
          <c:idx val="1"/>
          <c:order val="1"/>
          <c:tx>
            <c:strRef>
              <c:f>'TÜRKÇE OKUL TÜRÜ (4)'!$C$1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OKUL TÜRÜ (4)'!$A$2:$A$5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'TÜRKÇE OKUL TÜRÜ (4)'!$C$2:$C$5</c:f>
              <c:numCache>
                <c:formatCode>0%</c:formatCode>
                <c:ptCount val="4"/>
                <c:pt idx="0">
                  <c:v>0.21518588531821045</c:v>
                </c:pt>
                <c:pt idx="1">
                  <c:v>0.23441076506901576</c:v>
                </c:pt>
                <c:pt idx="2">
                  <c:v>4.4204851752021566E-2</c:v>
                </c:pt>
                <c:pt idx="3">
                  <c:v>0.30465949820788529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7-4EE4-BA84-90AFCBF5FBA5}"/>
            </c:ext>
          </c:extLst>
        </c:ser>
        <c:ser>
          <c:idx val="2"/>
          <c:order val="2"/>
          <c:tx>
            <c:strRef>
              <c:f>'TÜRKÇE OKUL TÜRÜ (4)'!$D$1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OKUL TÜRÜ (4)'!$A$2:$A$5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'TÜRKÇE OKUL TÜRÜ (4)'!$D$2:$D$5</c:f>
              <c:numCache>
                <c:formatCode>0%</c:formatCode>
                <c:ptCount val="4"/>
                <c:pt idx="0">
                  <c:v>0.47542533081285443</c:v>
                </c:pt>
                <c:pt idx="1">
                  <c:v>0.44919192619823817</c:v>
                </c:pt>
                <c:pt idx="2">
                  <c:v>0.34447439353099729</c:v>
                </c:pt>
                <c:pt idx="3">
                  <c:v>0.45161290322580644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7-4EE4-BA84-90AFCBF5FBA5}"/>
            </c:ext>
          </c:extLst>
        </c:ser>
        <c:ser>
          <c:idx val="3"/>
          <c:order val="3"/>
          <c:tx>
            <c:strRef>
              <c:f>'TÜRKÇE OKUL TÜRÜ (4)'!$E$1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OKUL TÜRÜ (4)'!$A$2:$A$5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'TÜRKÇE OKUL TÜRÜ (4)'!$E$2:$E$5</c:f>
              <c:numCache>
                <c:formatCode>0%</c:formatCode>
                <c:ptCount val="4"/>
                <c:pt idx="0">
                  <c:v>0.22747321991178324</c:v>
                </c:pt>
                <c:pt idx="1">
                  <c:v>0.22143996670597213</c:v>
                </c:pt>
                <c:pt idx="2">
                  <c:v>0.4</c:v>
                </c:pt>
                <c:pt idx="3">
                  <c:v>0.15531660692951016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7-4EE4-BA84-90AFCBF5FBA5}"/>
            </c:ext>
          </c:extLst>
        </c:ser>
        <c:ser>
          <c:idx val="4"/>
          <c:order val="4"/>
          <c:tx>
            <c:strRef>
              <c:f>'TÜRKÇE OKUL TÜRÜ (4)'!$F$1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'TÜRKÇE OKUL TÜRÜ (4)'!$A$2:$A$5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'TÜRKÇE OKUL TÜRÜ (4)'!$F$2:$F$5</c:f>
              <c:numCache>
                <c:formatCode>0%</c:formatCode>
                <c:ptCount val="4"/>
                <c:pt idx="0">
                  <c:v>5.9231253938248268E-2</c:v>
                </c:pt>
                <c:pt idx="1">
                  <c:v>5.597558437955192E-2</c:v>
                </c:pt>
                <c:pt idx="2">
                  <c:v>0.21024258760107817</c:v>
                </c:pt>
                <c:pt idx="3">
                  <c:v>3.3452807646356032E-2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7-4EE4-BA84-90AFCBF5FB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5477760"/>
        <c:axId val="156568960"/>
      </c:barChart>
      <c:catAx>
        <c:axId val="13547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6568960"/>
        <c:crosses val="autoZero"/>
        <c:auto val="1"/>
        <c:lblAlgn val="ctr"/>
        <c:lblOffset val="100"/>
        <c:noMultiLvlLbl val="0"/>
      </c:catAx>
      <c:valAx>
        <c:axId val="15656896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54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9823848587658"/>
          <c:y val="2.4977065618523864E-2"/>
          <c:w val="0.86170176151412348"/>
          <c:h val="0.870589835997047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'MAT 12 BÖLGE Y (2)'!$B$1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12 BÖLGE Y (2)'!$A$2:$A$13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'MAT 12 BÖLGE Y (2)'!$B$2:$B$13</c:f>
              <c:numCache>
                <c:formatCode>0%</c:formatCode>
                <c:ptCount val="12"/>
                <c:pt idx="0">
                  <c:v>0.25077837531842628</c:v>
                </c:pt>
                <c:pt idx="1">
                  <c:v>0.20462328767123289</c:v>
                </c:pt>
                <c:pt idx="2">
                  <c:v>0.22556179775280899</c:v>
                </c:pt>
                <c:pt idx="3">
                  <c:v>0.22929936305732485</c:v>
                </c:pt>
                <c:pt idx="4">
                  <c:v>0.232766761095373</c:v>
                </c:pt>
                <c:pt idx="5">
                  <c:v>0.18134872417982989</c:v>
                </c:pt>
                <c:pt idx="6">
                  <c:v>0.23813657407407407</c:v>
                </c:pt>
                <c:pt idx="7">
                  <c:v>0.39121868843231072</c:v>
                </c:pt>
                <c:pt idx="8">
                  <c:v>0.21771217712177121</c:v>
                </c:pt>
                <c:pt idx="9">
                  <c:v>0.40337224383916992</c:v>
                </c:pt>
                <c:pt idx="10">
                  <c:v>0.26019350380096751</c:v>
                </c:pt>
                <c:pt idx="11">
                  <c:v>0.34535873530603972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4-44CF-ACAB-776BBBCD02E5}"/>
            </c:ext>
          </c:extLst>
        </c:ser>
        <c:ser>
          <c:idx val="1"/>
          <c:order val="1"/>
          <c:tx>
            <c:strRef>
              <c:f>'MAT 12 BÖLGE Y (2)'!$C$1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12 BÖLGE Y (2)'!$A$2:$A$13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'MAT 12 BÖLGE Y (2)'!$C$2:$C$13</c:f>
              <c:numCache>
                <c:formatCode>0%</c:formatCode>
                <c:ptCount val="12"/>
                <c:pt idx="0">
                  <c:v>0.3235210868949901</c:v>
                </c:pt>
                <c:pt idx="1">
                  <c:v>0.3184931506849315</c:v>
                </c:pt>
                <c:pt idx="2">
                  <c:v>0.33455056179775283</c:v>
                </c:pt>
                <c:pt idx="3">
                  <c:v>0.34129511677282376</c:v>
                </c:pt>
                <c:pt idx="4">
                  <c:v>0.34985835694050993</c:v>
                </c:pt>
                <c:pt idx="5">
                  <c:v>0.31773997569866341</c:v>
                </c:pt>
                <c:pt idx="6">
                  <c:v>0.31394675925925924</c:v>
                </c:pt>
                <c:pt idx="7">
                  <c:v>0.35378553335209684</c:v>
                </c:pt>
                <c:pt idx="8">
                  <c:v>0.32964329643296431</c:v>
                </c:pt>
                <c:pt idx="9">
                  <c:v>0.34025075659316906</c:v>
                </c:pt>
                <c:pt idx="10">
                  <c:v>0.34381478921907394</c:v>
                </c:pt>
                <c:pt idx="11">
                  <c:v>0.37616538305634373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4-44CF-ACAB-776BBBCD02E5}"/>
            </c:ext>
          </c:extLst>
        </c:ser>
        <c:ser>
          <c:idx val="2"/>
          <c:order val="2"/>
          <c:tx>
            <c:strRef>
              <c:f>'MAT 12 BÖLGE Y (2)'!$D$1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12 BÖLGE Y (2)'!$A$2:$A$13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'MAT 12 BÖLGE Y (2)'!$D$2:$D$13</c:f>
              <c:numCache>
                <c:formatCode>0%</c:formatCode>
                <c:ptCount val="12"/>
                <c:pt idx="0">
                  <c:v>0.29946221341636003</c:v>
                </c:pt>
                <c:pt idx="1">
                  <c:v>0.33304794520547948</c:v>
                </c:pt>
                <c:pt idx="2">
                  <c:v>0.31853932584269662</c:v>
                </c:pt>
                <c:pt idx="3">
                  <c:v>0.29405520169851379</c:v>
                </c:pt>
                <c:pt idx="4">
                  <c:v>0.31303116147308779</c:v>
                </c:pt>
                <c:pt idx="5">
                  <c:v>0.34811664641555284</c:v>
                </c:pt>
                <c:pt idx="6">
                  <c:v>0.30700231481481483</c:v>
                </c:pt>
                <c:pt idx="7">
                  <c:v>0.19983112862369828</c:v>
                </c:pt>
                <c:pt idx="8">
                  <c:v>0.31211562115621155</c:v>
                </c:pt>
                <c:pt idx="9">
                  <c:v>0.2057933419801124</c:v>
                </c:pt>
                <c:pt idx="10">
                  <c:v>0.29129232895646162</c:v>
                </c:pt>
                <c:pt idx="11">
                  <c:v>0.20997162545601947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A4-44CF-ACAB-776BBBCD02E5}"/>
            </c:ext>
          </c:extLst>
        </c:ser>
        <c:ser>
          <c:idx val="3"/>
          <c:order val="3"/>
          <c:tx>
            <c:strRef>
              <c:f>'MAT 12 BÖLGE Y (2)'!$E$1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12 BÖLGE Y (2)'!$A$2:$A$13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'MAT 12 BÖLGE Y (2)'!$E$2:$E$13</c:f>
              <c:numCache>
                <c:formatCode>0%</c:formatCode>
                <c:ptCount val="12"/>
                <c:pt idx="0">
                  <c:v>9.1706764789131048E-2</c:v>
                </c:pt>
                <c:pt idx="1">
                  <c:v>9.888698630136987E-2</c:v>
                </c:pt>
                <c:pt idx="2">
                  <c:v>9.1011235955056183E-2</c:v>
                </c:pt>
                <c:pt idx="3">
                  <c:v>9.8195329087048838E-2</c:v>
                </c:pt>
                <c:pt idx="4">
                  <c:v>7.6959395656279503E-2</c:v>
                </c:pt>
                <c:pt idx="5">
                  <c:v>0.11269744835965978</c:v>
                </c:pt>
                <c:pt idx="6">
                  <c:v>9.6932870370370364E-2</c:v>
                </c:pt>
                <c:pt idx="7">
                  <c:v>4.3343653250773995E-2</c:v>
                </c:pt>
                <c:pt idx="8">
                  <c:v>9.7478474784747846E-2</c:v>
                </c:pt>
                <c:pt idx="9">
                  <c:v>3.9775183744055337E-2</c:v>
                </c:pt>
                <c:pt idx="10">
                  <c:v>7.6710435383552183E-2</c:v>
                </c:pt>
                <c:pt idx="11">
                  <c:v>5.5938386704499389E-2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A4-44CF-ACAB-776BBBCD02E5}"/>
            </c:ext>
          </c:extLst>
        </c:ser>
        <c:ser>
          <c:idx val="4"/>
          <c:order val="4"/>
          <c:tx>
            <c:strRef>
              <c:f>'MAT 12 BÖLGE Y (2)'!$F$1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12 BÖLGE Y (2)'!$A$2:$A$13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'MAT 12 BÖLGE Y (2)'!$F$2:$F$13</c:f>
              <c:numCache>
                <c:formatCode>0%</c:formatCode>
                <c:ptCount val="12"/>
                <c:pt idx="0">
                  <c:v>3.4531559581092559E-2</c:v>
                </c:pt>
                <c:pt idx="1">
                  <c:v>4.4948630136986301E-2</c:v>
                </c:pt>
                <c:pt idx="2">
                  <c:v>3.0337078651685393E-2</c:v>
                </c:pt>
                <c:pt idx="3">
                  <c:v>3.7154989384288746E-2</c:v>
                </c:pt>
                <c:pt idx="4">
                  <c:v>2.7384324834749764E-2</c:v>
                </c:pt>
                <c:pt idx="5">
                  <c:v>4.0097205346294046E-2</c:v>
                </c:pt>
                <c:pt idx="6">
                  <c:v>4.3981481481481483E-2</c:v>
                </c:pt>
                <c:pt idx="7">
                  <c:v>1.1820996341120181E-2</c:v>
                </c:pt>
                <c:pt idx="8">
                  <c:v>4.3050430504305043E-2</c:v>
                </c:pt>
                <c:pt idx="9">
                  <c:v>1.0808473843493299E-2</c:v>
                </c:pt>
                <c:pt idx="10">
                  <c:v>2.7988942639944715E-2</c:v>
                </c:pt>
                <c:pt idx="11">
                  <c:v>1.256586947709769E-2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4-44CF-ACAB-776BBBCD02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016896"/>
        <c:axId val="180626560"/>
      </c:barChart>
      <c:catAx>
        <c:axId val="13601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180626560"/>
        <c:crosses val="autoZero"/>
        <c:auto val="1"/>
        <c:lblAlgn val="ctr"/>
        <c:lblOffset val="100"/>
        <c:noMultiLvlLbl val="0"/>
      </c:catAx>
      <c:valAx>
        <c:axId val="18062656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601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bg1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3383814380463"/>
          <c:y val="5.2380952380952382E-2"/>
          <c:w val="0.80704011509164941"/>
          <c:h val="0.786308961379827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'MAT OKUL TÜRÜ (2)'!$B$1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OKUL TÜRÜ (2)'!$A$2:$A$5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'MAT OKUL TÜRÜ (2)'!$B$2:$B$5</c:f>
              <c:numCache>
                <c:formatCode>0%</c:formatCode>
                <c:ptCount val="4"/>
                <c:pt idx="0">
                  <c:v>0.25568181818181818</c:v>
                </c:pt>
                <c:pt idx="1">
                  <c:v>0.27471076677205297</c:v>
                </c:pt>
                <c:pt idx="2">
                  <c:v>6.1965811965811968E-2</c:v>
                </c:pt>
                <c:pt idx="3">
                  <c:v>0.3772455089820359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0-488D-89EC-D008165A063F}"/>
            </c:ext>
          </c:extLst>
        </c:ser>
        <c:ser>
          <c:idx val="1"/>
          <c:order val="1"/>
          <c:tx>
            <c:strRef>
              <c:f>'MAT OKUL TÜRÜ (2)'!$C$1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OKUL TÜRÜ (2)'!$A$2:$A$5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'MAT OKUL TÜRÜ (2)'!$C$2:$C$5</c:f>
              <c:numCache>
                <c:formatCode>0%</c:formatCode>
                <c:ptCount val="4"/>
                <c:pt idx="0">
                  <c:v>0.36521464646464646</c:v>
                </c:pt>
                <c:pt idx="1">
                  <c:v>0.34179897856373553</c:v>
                </c:pt>
                <c:pt idx="2">
                  <c:v>0.17788461538461539</c:v>
                </c:pt>
                <c:pt idx="3">
                  <c:v>0.36407185628742517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0-488D-89EC-D008165A063F}"/>
            </c:ext>
          </c:extLst>
        </c:ser>
        <c:ser>
          <c:idx val="2"/>
          <c:order val="2"/>
          <c:tx>
            <c:strRef>
              <c:f>'MAT OKUL TÜRÜ (2)'!$D$1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OKUL TÜRÜ (2)'!$A$2:$A$5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'MAT OKUL TÜRÜ (2)'!$D$2:$D$5</c:f>
              <c:numCache>
                <c:formatCode>0%</c:formatCode>
                <c:ptCount val="4"/>
                <c:pt idx="0">
                  <c:v>0.29229797979797978</c:v>
                </c:pt>
                <c:pt idx="1">
                  <c:v>0.28165931278879897</c:v>
                </c:pt>
                <c:pt idx="2">
                  <c:v>0.39743589743589741</c:v>
                </c:pt>
                <c:pt idx="3">
                  <c:v>0.21437125748502994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0-488D-89EC-D008165A063F}"/>
            </c:ext>
          </c:extLst>
        </c:ser>
        <c:ser>
          <c:idx val="3"/>
          <c:order val="3"/>
          <c:tx>
            <c:strRef>
              <c:f>'MAT OKUL TÜRÜ (2)'!$E$1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OKUL TÜRÜ (2)'!$A$2:$A$5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'MAT OKUL TÜRÜ (2)'!$E$2:$E$5</c:f>
              <c:numCache>
                <c:formatCode>0%</c:formatCode>
                <c:ptCount val="4"/>
                <c:pt idx="0">
                  <c:v>6.4709595959595953E-2</c:v>
                </c:pt>
                <c:pt idx="1">
                  <c:v>7.6434006184205955E-2</c:v>
                </c:pt>
                <c:pt idx="2">
                  <c:v>0.22382478632478633</c:v>
                </c:pt>
                <c:pt idx="3">
                  <c:v>3.8323353293413173E-2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00-488D-89EC-D008165A063F}"/>
            </c:ext>
          </c:extLst>
        </c:ser>
        <c:ser>
          <c:idx val="4"/>
          <c:order val="4"/>
          <c:tx>
            <c:strRef>
              <c:f>'MAT OKUL TÜRÜ (2)'!$F$1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9.1397851880603582E-3"/>
                  <c:y val="2.35153047602012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03-4F58-B519-FDD21173D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OKUL TÜRÜ (2)'!$A$2:$A$5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'MAT OKUL TÜRÜ (2)'!$F$2:$F$5</c:f>
              <c:numCache>
                <c:formatCode>0%</c:formatCode>
                <c:ptCount val="4"/>
                <c:pt idx="0">
                  <c:v>2.2095959595959596E-2</c:v>
                </c:pt>
                <c:pt idx="1">
                  <c:v>2.5396935691206615E-2</c:v>
                </c:pt>
                <c:pt idx="2">
                  <c:v>0.1388888888888889</c:v>
                </c:pt>
                <c:pt idx="3">
                  <c:v>5.9880239520958087E-3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0-488D-89EC-D008165A06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548992"/>
        <c:axId val="180628864"/>
      </c:barChart>
      <c:catAx>
        <c:axId val="13454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0628864"/>
        <c:crosses val="autoZero"/>
        <c:auto val="1"/>
        <c:lblAlgn val="ctr"/>
        <c:lblOffset val="100"/>
        <c:noMultiLvlLbl val="0"/>
      </c:catAx>
      <c:valAx>
        <c:axId val="18062886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5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'FEN 12 BÖLGE Y'!$B$1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12 BÖLGE Y'!$A$2:$A$13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'FEN 12 BÖLGE Y'!$B$2:$B$13</c:f>
              <c:numCache>
                <c:formatCode>0%</c:formatCode>
                <c:ptCount val="12"/>
                <c:pt idx="0">
                  <c:v>0.18156108597285067</c:v>
                </c:pt>
                <c:pt idx="1">
                  <c:v>0.13893653516295026</c:v>
                </c:pt>
                <c:pt idx="2">
                  <c:v>0.15833801235261089</c:v>
                </c:pt>
                <c:pt idx="3">
                  <c:v>0.16657824933687002</c:v>
                </c:pt>
                <c:pt idx="4">
                  <c:v>0.14057357780912083</c:v>
                </c:pt>
                <c:pt idx="5">
                  <c:v>0.11951588502269289</c:v>
                </c:pt>
                <c:pt idx="6">
                  <c:v>0.16397228637413394</c:v>
                </c:pt>
                <c:pt idx="7">
                  <c:v>0.2752603433717985</c:v>
                </c:pt>
                <c:pt idx="8">
                  <c:v>0.16528162511542013</c:v>
                </c:pt>
                <c:pt idx="9">
                  <c:v>0.25389273356401382</c:v>
                </c:pt>
                <c:pt idx="10">
                  <c:v>0.1628147637116247</c:v>
                </c:pt>
                <c:pt idx="11">
                  <c:v>0.21182665046577562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6-4C39-897B-10D316BCD95A}"/>
            </c:ext>
          </c:extLst>
        </c:ser>
        <c:ser>
          <c:idx val="1"/>
          <c:order val="1"/>
          <c:tx>
            <c:strRef>
              <c:f>'FEN 12 BÖLGE Y'!$C$1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12 BÖLGE Y'!$A$2:$A$13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'FEN 12 BÖLGE Y'!$C$2:$C$13</c:f>
              <c:numCache>
                <c:formatCode>0%</c:formatCode>
                <c:ptCount val="12"/>
                <c:pt idx="0">
                  <c:v>0.34134615384615385</c:v>
                </c:pt>
                <c:pt idx="1">
                  <c:v>0.32675814751286447</c:v>
                </c:pt>
                <c:pt idx="2">
                  <c:v>0.31555306007860751</c:v>
                </c:pt>
                <c:pt idx="3">
                  <c:v>0.33262599469496024</c:v>
                </c:pt>
                <c:pt idx="4">
                  <c:v>0.34226610249177247</c:v>
                </c:pt>
                <c:pt idx="5">
                  <c:v>0.31497730711043875</c:v>
                </c:pt>
                <c:pt idx="6">
                  <c:v>0.31264434180138567</c:v>
                </c:pt>
                <c:pt idx="7">
                  <c:v>0.39628482972136225</c:v>
                </c:pt>
                <c:pt idx="8">
                  <c:v>0.32225300092336101</c:v>
                </c:pt>
                <c:pt idx="9">
                  <c:v>0.3767301038062284</c:v>
                </c:pt>
                <c:pt idx="10">
                  <c:v>0.36391859261814419</c:v>
                </c:pt>
                <c:pt idx="11">
                  <c:v>0.40178209801539083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6-4C39-897B-10D316BCD95A}"/>
            </c:ext>
          </c:extLst>
        </c:ser>
        <c:ser>
          <c:idx val="2"/>
          <c:order val="2"/>
          <c:tx>
            <c:strRef>
              <c:f>'FEN 12 BÖLGE Y'!$D$1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12 BÖLGE Y'!$A$2:$A$13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'FEN 12 BÖLGE Y'!$D$2:$D$13</c:f>
              <c:numCache>
                <c:formatCode>0%</c:formatCode>
                <c:ptCount val="12"/>
                <c:pt idx="0">
                  <c:v>0.3184389140271493</c:v>
                </c:pt>
                <c:pt idx="1">
                  <c:v>0.36578044596912523</c:v>
                </c:pt>
                <c:pt idx="2">
                  <c:v>0.36552498596294219</c:v>
                </c:pt>
                <c:pt idx="3">
                  <c:v>0.33421750663129973</c:v>
                </c:pt>
                <c:pt idx="4">
                  <c:v>0.35213916314057359</c:v>
                </c:pt>
                <c:pt idx="5">
                  <c:v>0.38638426626323752</c:v>
                </c:pt>
                <c:pt idx="6">
                  <c:v>0.36172055427251731</c:v>
                </c:pt>
                <c:pt idx="7">
                  <c:v>0.25161835068955812</c:v>
                </c:pt>
                <c:pt idx="8">
                  <c:v>0.34872268390273931</c:v>
                </c:pt>
                <c:pt idx="9">
                  <c:v>0.2694636678200692</c:v>
                </c:pt>
                <c:pt idx="10">
                  <c:v>0.33390824422214554</c:v>
                </c:pt>
                <c:pt idx="11">
                  <c:v>0.29809639530174159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6-4C39-897B-10D316BCD95A}"/>
            </c:ext>
          </c:extLst>
        </c:ser>
        <c:ser>
          <c:idx val="3"/>
          <c:order val="3"/>
          <c:tx>
            <c:strRef>
              <c:f>'FEN 12 BÖLGE Y'!$E$1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12 BÖLGE Y'!$A$2:$A$13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'FEN 12 BÖLGE Y'!$E$2:$E$13</c:f>
              <c:numCache>
                <c:formatCode>0%</c:formatCode>
                <c:ptCount val="12"/>
                <c:pt idx="0">
                  <c:v>0.11312217194570136</c:v>
                </c:pt>
                <c:pt idx="1">
                  <c:v>0.12178387650085763</c:v>
                </c:pt>
                <c:pt idx="2">
                  <c:v>0.11398090960134756</c:v>
                </c:pt>
                <c:pt idx="3">
                  <c:v>0.11405835543766578</c:v>
                </c:pt>
                <c:pt idx="4">
                  <c:v>0.11941701927597555</c:v>
                </c:pt>
                <c:pt idx="5">
                  <c:v>0.12496217851739788</c:v>
                </c:pt>
                <c:pt idx="6">
                  <c:v>0.1125866050808314</c:v>
                </c:pt>
                <c:pt idx="7">
                  <c:v>5.8260624824092319E-2</c:v>
                </c:pt>
                <c:pt idx="8">
                  <c:v>0.11542012927054478</c:v>
                </c:pt>
                <c:pt idx="9">
                  <c:v>7.742214532871973E-2</c:v>
                </c:pt>
                <c:pt idx="10">
                  <c:v>0.1014142807864781</c:v>
                </c:pt>
                <c:pt idx="11">
                  <c:v>6.6828675577156743E-2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6-4C39-897B-10D316BCD95A}"/>
            </c:ext>
          </c:extLst>
        </c:ser>
        <c:ser>
          <c:idx val="4"/>
          <c:order val="4"/>
          <c:tx>
            <c:strRef>
              <c:f>'FEN 12 BÖLGE Y'!$F$1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12 BÖLGE Y'!$A$2:$A$13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'FEN 12 BÖLGE Y'!$F$2:$F$13</c:f>
              <c:numCache>
                <c:formatCode>0%</c:formatCode>
                <c:ptCount val="12"/>
                <c:pt idx="0">
                  <c:v>4.5531674208144794E-2</c:v>
                </c:pt>
                <c:pt idx="1">
                  <c:v>4.6740994854202404E-2</c:v>
                </c:pt>
                <c:pt idx="2">
                  <c:v>4.6603032004491861E-2</c:v>
                </c:pt>
                <c:pt idx="3">
                  <c:v>5.2519893899204244E-2</c:v>
                </c:pt>
                <c:pt idx="4">
                  <c:v>4.5604137282557591E-2</c:v>
                </c:pt>
                <c:pt idx="5">
                  <c:v>5.4160363086232982E-2</c:v>
                </c:pt>
                <c:pt idx="6">
                  <c:v>4.9076212471131642E-2</c:v>
                </c:pt>
                <c:pt idx="7">
                  <c:v>1.8575851393188854E-2</c:v>
                </c:pt>
                <c:pt idx="8">
                  <c:v>4.8322560787934746E-2</c:v>
                </c:pt>
                <c:pt idx="9">
                  <c:v>2.2491349480968859E-2</c:v>
                </c:pt>
                <c:pt idx="10">
                  <c:v>3.7944118661607448E-2</c:v>
                </c:pt>
                <c:pt idx="11">
                  <c:v>2.1466180639935196E-2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6-4C39-897B-10D316BCD9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192512"/>
        <c:axId val="180631168"/>
      </c:barChart>
      <c:catAx>
        <c:axId val="13619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0631168"/>
        <c:crosses val="autoZero"/>
        <c:auto val="1"/>
        <c:lblAlgn val="ctr"/>
        <c:lblOffset val="100"/>
        <c:noMultiLvlLbl val="0"/>
      </c:catAx>
      <c:valAx>
        <c:axId val="18063116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61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'FEN OKUL TÜRÜ'!$B$1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OKUL TÜRÜ'!$A$2:$A$5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'FEN OKUL TÜRÜ'!$B$2:$B$5</c:f>
              <c:numCache>
                <c:formatCode>0%</c:formatCode>
                <c:ptCount val="4"/>
                <c:pt idx="0">
                  <c:v>0.14992125984251969</c:v>
                </c:pt>
                <c:pt idx="1">
                  <c:v>0.19119688975284643</c:v>
                </c:pt>
                <c:pt idx="2">
                  <c:v>1.9220501868659905E-2</c:v>
                </c:pt>
                <c:pt idx="3">
                  <c:v>0.21863799283154123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6-4591-955D-4DF9D6A2DE56}"/>
            </c:ext>
          </c:extLst>
        </c:ser>
        <c:ser>
          <c:idx val="1"/>
          <c:order val="1"/>
          <c:tx>
            <c:strRef>
              <c:f>'FEN OKUL TÜRÜ'!$C$1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OKUL TÜRÜ'!$A$2:$A$5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'FEN OKUL TÜRÜ'!$C$2:$C$5</c:f>
              <c:numCache>
                <c:formatCode>0%</c:formatCode>
                <c:ptCount val="4"/>
                <c:pt idx="0">
                  <c:v>0.38960629921259843</c:v>
                </c:pt>
                <c:pt idx="1">
                  <c:v>0.3492779783393502</c:v>
                </c:pt>
                <c:pt idx="2">
                  <c:v>0.16177255739455418</c:v>
                </c:pt>
                <c:pt idx="3">
                  <c:v>0.40979689366786143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6-4591-955D-4DF9D6A2DE56}"/>
            </c:ext>
          </c:extLst>
        </c:ser>
        <c:ser>
          <c:idx val="2"/>
          <c:order val="2"/>
          <c:tx>
            <c:strRef>
              <c:f>'FEN OKUL TÜRÜ'!$D$1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OKUL TÜRÜ'!$A$2:$A$5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'FEN OKUL TÜRÜ'!$D$2:$D$5</c:f>
              <c:numCache>
                <c:formatCode>0%</c:formatCode>
                <c:ptCount val="4"/>
                <c:pt idx="0">
                  <c:v>0.34236220472440942</c:v>
                </c:pt>
                <c:pt idx="1">
                  <c:v>0.3267148014440433</c:v>
                </c:pt>
                <c:pt idx="2">
                  <c:v>0.42605445808862785</c:v>
                </c:pt>
                <c:pt idx="3">
                  <c:v>0.29510155316606929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6-4591-955D-4DF9D6A2DE56}"/>
            </c:ext>
          </c:extLst>
        </c:ser>
        <c:ser>
          <c:idx val="3"/>
          <c:order val="3"/>
          <c:tx>
            <c:strRef>
              <c:f>'FEN OKUL TÜRÜ'!$E$1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OKUL TÜRÜ'!$A$2:$A$5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'FEN OKUL TÜRÜ'!$E$2:$E$5</c:f>
              <c:numCache>
                <c:formatCode>0%</c:formatCode>
                <c:ptCount val="4"/>
                <c:pt idx="0">
                  <c:v>8.4409448818897642E-2</c:v>
                </c:pt>
                <c:pt idx="1">
                  <c:v>9.7438211607886696E-2</c:v>
                </c:pt>
                <c:pt idx="2">
                  <c:v>0.24612920448478376</c:v>
                </c:pt>
                <c:pt idx="3">
                  <c:v>5.4958183990442055E-2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6-4591-955D-4DF9D6A2DE56}"/>
            </c:ext>
          </c:extLst>
        </c:ser>
        <c:ser>
          <c:idx val="4"/>
          <c:order val="4"/>
          <c:tx>
            <c:strRef>
              <c:f>'FEN OKUL TÜRÜ'!$F$1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'FEN OKUL TÜRÜ'!$A$2:$A$5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'FEN OKUL TÜRÜ'!$F$2:$F$5</c:f>
              <c:numCache>
                <c:formatCode>0%</c:formatCode>
                <c:ptCount val="4"/>
                <c:pt idx="0">
                  <c:v>3.3700787401574804E-2</c:v>
                </c:pt>
                <c:pt idx="1">
                  <c:v>3.5372118855873366E-2</c:v>
                </c:pt>
                <c:pt idx="2">
                  <c:v>0.14682327816337426</c:v>
                </c:pt>
                <c:pt idx="3">
                  <c:v>2.1505376344086023E-2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6-4591-955D-4DF9D6A2DE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661504"/>
        <c:axId val="136298496"/>
      </c:barChart>
      <c:catAx>
        <c:axId val="13666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6298496"/>
        <c:crosses val="autoZero"/>
        <c:auto val="1"/>
        <c:lblAlgn val="ctr"/>
        <c:lblOffset val="100"/>
        <c:noMultiLvlLbl val="0"/>
      </c:catAx>
      <c:valAx>
        <c:axId val="13629849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66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'SOSYAL 12 BÖLGE Y (3)'!$B$1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12 BÖLGE Y (3)'!$A$2:$A$13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'SOSYAL 12 BÖLGE Y (3)'!$B$2:$B$13</c:f>
              <c:numCache>
                <c:formatCode>0%</c:formatCode>
                <c:ptCount val="12"/>
                <c:pt idx="0">
                  <c:v>5.7708628005657708E-2</c:v>
                </c:pt>
                <c:pt idx="1">
                  <c:v>4.2826552462526764E-2</c:v>
                </c:pt>
                <c:pt idx="2">
                  <c:v>6.3429694078024138E-2</c:v>
                </c:pt>
                <c:pt idx="3">
                  <c:v>6.4687168610816539E-2</c:v>
                </c:pt>
                <c:pt idx="4">
                  <c:v>4.9342105263157895E-2</c:v>
                </c:pt>
                <c:pt idx="5">
                  <c:v>4.1742286751361164E-2</c:v>
                </c:pt>
                <c:pt idx="6">
                  <c:v>6.3799076212471134E-2</c:v>
                </c:pt>
                <c:pt idx="7">
                  <c:v>0.10613738738738739</c:v>
                </c:pt>
                <c:pt idx="8">
                  <c:v>4.9155145929339478E-2</c:v>
                </c:pt>
                <c:pt idx="9">
                  <c:v>0.10285220397579949</c:v>
                </c:pt>
                <c:pt idx="10">
                  <c:v>5.2051016890727338E-2</c:v>
                </c:pt>
                <c:pt idx="11">
                  <c:v>6.1084142394822009E-2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E-4EBC-A8C9-5BC07E4B2163}"/>
            </c:ext>
          </c:extLst>
        </c:ser>
        <c:ser>
          <c:idx val="1"/>
          <c:order val="1"/>
          <c:tx>
            <c:strRef>
              <c:f>'SOSYAL 12 BÖLGE Y (3)'!$C$1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12 BÖLGE Y (3)'!$A$2:$A$13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'SOSYAL 12 BÖLGE Y (3)'!$C$2:$C$13</c:f>
              <c:numCache>
                <c:formatCode>0%</c:formatCode>
                <c:ptCount val="12"/>
                <c:pt idx="0">
                  <c:v>0.24978783592644979</c:v>
                </c:pt>
                <c:pt idx="1">
                  <c:v>0.21027837259100643</c:v>
                </c:pt>
                <c:pt idx="2">
                  <c:v>0.24165029469548133</c:v>
                </c:pt>
                <c:pt idx="3">
                  <c:v>0.24390243902439024</c:v>
                </c:pt>
                <c:pt idx="4">
                  <c:v>0.23731203007518797</c:v>
                </c:pt>
                <c:pt idx="5">
                  <c:v>0.20568663036902601</c:v>
                </c:pt>
                <c:pt idx="6">
                  <c:v>0.23845265588914549</c:v>
                </c:pt>
                <c:pt idx="7">
                  <c:v>0.33868243243243246</c:v>
                </c:pt>
                <c:pt idx="8">
                  <c:v>0.24823348694316436</c:v>
                </c:pt>
                <c:pt idx="9">
                  <c:v>0.30207433016421781</c:v>
                </c:pt>
                <c:pt idx="10">
                  <c:v>0.25060324026197861</c:v>
                </c:pt>
                <c:pt idx="11">
                  <c:v>0.31108414239482202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E-4EBC-A8C9-5BC07E4B2163}"/>
            </c:ext>
          </c:extLst>
        </c:ser>
        <c:ser>
          <c:idx val="2"/>
          <c:order val="2"/>
          <c:tx>
            <c:strRef>
              <c:f>'SOSYAL 12 BÖLGE Y (3)'!$D$1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12 BÖLGE Y (3)'!$A$2:$A$13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'SOSYAL 12 BÖLGE Y (3)'!$D$2:$D$13</c:f>
              <c:numCache>
                <c:formatCode>0%</c:formatCode>
                <c:ptCount val="12"/>
                <c:pt idx="0">
                  <c:v>0.40226308345120226</c:v>
                </c:pt>
                <c:pt idx="1">
                  <c:v>0.42012847965738759</c:v>
                </c:pt>
                <c:pt idx="2">
                  <c:v>0.41538029750210498</c:v>
                </c:pt>
                <c:pt idx="3">
                  <c:v>0.4034994697773065</c:v>
                </c:pt>
                <c:pt idx="4">
                  <c:v>0.41541353383458646</c:v>
                </c:pt>
                <c:pt idx="5">
                  <c:v>0.42286751361161523</c:v>
                </c:pt>
                <c:pt idx="6">
                  <c:v>0.39549653579676675</c:v>
                </c:pt>
                <c:pt idx="7">
                  <c:v>0.3848536036036036</c:v>
                </c:pt>
                <c:pt idx="8">
                  <c:v>0.40491551459293396</c:v>
                </c:pt>
                <c:pt idx="9">
                  <c:v>0.39239412273120139</c:v>
                </c:pt>
                <c:pt idx="10">
                  <c:v>0.44260599793174765</c:v>
                </c:pt>
                <c:pt idx="11">
                  <c:v>0.41626213592233008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E-4EBC-A8C9-5BC07E4B2163}"/>
            </c:ext>
          </c:extLst>
        </c:ser>
        <c:ser>
          <c:idx val="3"/>
          <c:order val="3"/>
          <c:tx>
            <c:strRef>
              <c:f>'SOSYAL 12 BÖLGE Y (3)'!$E$1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12 BÖLGE Y (3)'!$A$2:$A$13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'SOSYAL 12 BÖLGE Y (3)'!$E$2:$E$13</c:f>
              <c:numCache>
                <c:formatCode>0%</c:formatCode>
                <c:ptCount val="12"/>
                <c:pt idx="0">
                  <c:v>0.18132956152758134</c:v>
                </c:pt>
                <c:pt idx="1">
                  <c:v>0.1961456102783726</c:v>
                </c:pt>
                <c:pt idx="2">
                  <c:v>0.17064271681167556</c:v>
                </c:pt>
                <c:pt idx="3">
                  <c:v>0.17550371155885472</c:v>
                </c:pt>
                <c:pt idx="4">
                  <c:v>0.1912593984962406</c:v>
                </c:pt>
                <c:pt idx="5">
                  <c:v>0.1984271022383545</c:v>
                </c:pt>
                <c:pt idx="6">
                  <c:v>0.18215935334872979</c:v>
                </c:pt>
                <c:pt idx="7">
                  <c:v>0.11007882882882883</c:v>
                </c:pt>
                <c:pt idx="8">
                  <c:v>0.19109062980030722</c:v>
                </c:pt>
                <c:pt idx="9">
                  <c:v>0.12618841832324978</c:v>
                </c:pt>
                <c:pt idx="10">
                  <c:v>0.15787659427783524</c:v>
                </c:pt>
                <c:pt idx="11">
                  <c:v>0.13875404530744337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CE-4EBC-A8C9-5BC07E4B2163}"/>
            </c:ext>
          </c:extLst>
        </c:ser>
        <c:ser>
          <c:idx val="4"/>
          <c:order val="4"/>
          <c:tx>
            <c:strRef>
              <c:f>'SOSYAL 12 BÖLGE Y (3)'!$F$1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12 BÖLGE Y (3)'!$A$2:$A$13</c:f>
              <c:strCache>
                <c:ptCount val="12"/>
                <c:pt idx="0">
                  <c:v>Akdeniz</c:v>
                </c:pt>
                <c:pt idx="1">
                  <c:v>Batı Anadolu</c:v>
                </c:pt>
                <c:pt idx="2">
                  <c:v>Batı Karadeniz</c:v>
                </c:pt>
                <c:pt idx="3">
                  <c:v>Batı Marmara</c:v>
                </c:pt>
                <c:pt idx="4">
                  <c:v>Doğu Karadeniz</c:v>
                </c:pt>
                <c:pt idx="5">
                  <c:v>Doğu Marmara</c:v>
                </c:pt>
                <c:pt idx="6">
                  <c:v>Ege</c:v>
                </c:pt>
                <c:pt idx="7">
                  <c:v>Güneydoğu Anadolu</c:v>
                </c:pt>
                <c:pt idx="8">
                  <c:v>İstanbul</c:v>
                </c:pt>
                <c:pt idx="9">
                  <c:v>Kuzeydoğu Anadolu</c:v>
                </c:pt>
                <c:pt idx="10">
                  <c:v>Orta Anadolu</c:v>
                </c:pt>
                <c:pt idx="11">
                  <c:v>Ortadoğu Anadolu</c:v>
                </c:pt>
              </c:strCache>
            </c:strRef>
          </c:cat>
          <c:val>
            <c:numRef>
              <c:f>'SOSYAL 12 BÖLGE Y (3)'!$F$2:$F$13</c:f>
              <c:numCache>
                <c:formatCode>0%</c:formatCode>
                <c:ptCount val="12"/>
                <c:pt idx="0">
                  <c:v>0.10891089108910891</c:v>
                </c:pt>
                <c:pt idx="1">
                  <c:v>0.13062098501070663</c:v>
                </c:pt>
                <c:pt idx="2">
                  <c:v>0.10889699691271401</c:v>
                </c:pt>
                <c:pt idx="3">
                  <c:v>0.11240721102863202</c:v>
                </c:pt>
                <c:pt idx="4">
                  <c:v>0.10667293233082707</c:v>
                </c:pt>
                <c:pt idx="5">
                  <c:v>0.13127646702964307</c:v>
                </c:pt>
                <c:pt idx="6">
                  <c:v>0.12009237875288684</c:v>
                </c:pt>
                <c:pt idx="7">
                  <c:v>6.024774774774775E-2</c:v>
                </c:pt>
                <c:pt idx="8">
                  <c:v>0.10660522273425499</c:v>
                </c:pt>
                <c:pt idx="9">
                  <c:v>7.6490924805531546E-2</c:v>
                </c:pt>
                <c:pt idx="10">
                  <c:v>9.6863150637711129E-2</c:v>
                </c:pt>
                <c:pt idx="11">
                  <c:v>7.281553398058252E-2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CE-4EBC-A8C9-5BC07E4B21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7116672"/>
        <c:axId val="136300800"/>
      </c:barChart>
      <c:catAx>
        <c:axId val="13711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6300800"/>
        <c:crosses val="autoZero"/>
        <c:auto val="1"/>
        <c:lblAlgn val="ctr"/>
        <c:lblOffset val="100"/>
        <c:noMultiLvlLbl val="0"/>
      </c:catAx>
      <c:valAx>
        <c:axId val="13630080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71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'SOSYAL OKUL TÜRÜ (3)'!$B$1</c:f>
              <c:strCache>
                <c:ptCount val="1"/>
                <c:pt idx="0">
                  <c:v>Temelaltı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2.1157750716277107E-2"/>
                  <c:y val="-6.3022796234817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5-4BB2-A1B7-3F62F1C7A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OKUL TÜRÜ (3)'!$A$2:$A$5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'SOSYAL OKUL TÜRÜ (3)'!$B$2:$B$5</c:f>
              <c:numCache>
                <c:formatCode>0%</c:formatCode>
                <c:ptCount val="4"/>
                <c:pt idx="0">
                  <c:v>4.5626179987413466E-2</c:v>
                </c:pt>
                <c:pt idx="1">
                  <c:v>6.8524044132953987E-2</c:v>
                </c:pt>
                <c:pt idx="2">
                  <c:v>4.2689434364994666E-3</c:v>
                </c:pt>
                <c:pt idx="3">
                  <c:v>7.765830346475508E-2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B-4B2C-A737-CD700304CB81}"/>
            </c:ext>
          </c:extLst>
        </c:ser>
        <c:ser>
          <c:idx val="1"/>
          <c:order val="1"/>
          <c:tx>
            <c:strRef>
              <c:f>'SOSYAL OKUL TÜRÜ (3)'!$C$1</c:f>
              <c:strCache>
                <c:ptCount val="1"/>
                <c:pt idx="0">
                  <c:v>Temel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OKUL TÜRÜ (3)'!$A$2:$A$5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'SOSYAL OKUL TÜRÜ (3)'!$C$2:$C$5</c:f>
              <c:numCache>
                <c:formatCode>0%</c:formatCode>
                <c:ptCount val="4"/>
                <c:pt idx="0">
                  <c:v>0.25393329137822529</c:v>
                </c:pt>
                <c:pt idx="1">
                  <c:v>0.2677815557560197</c:v>
                </c:pt>
                <c:pt idx="2">
                  <c:v>6.4034151547491994E-2</c:v>
                </c:pt>
                <c:pt idx="3">
                  <c:v>0.31899641577060933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B-4B2C-A737-CD700304CB81}"/>
            </c:ext>
          </c:extLst>
        </c:ser>
        <c:ser>
          <c:idx val="2"/>
          <c:order val="2"/>
          <c:tx>
            <c:strRef>
              <c:f>'SOSYAL OKUL TÜRÜ (3)'!$D$1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OKUL TÜRÜ (3)'!$A$2:$A$5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'SOSYAL OKUL TÜRÜ (3)'!$D$2:$D$5</c:f>
              <c:numCache>
                <c:formatCode>0%</c:formatCode>
                <c:ptCount val="4"/>
                <c:pt idx="0">
                  <c:v>0.44556324732536184</c:v>
                </c:pt>
                <c:pt idx="1">
                  <c:v>0.4090625216848241</c:v>
                </c:pt>
                <c:pt idx="2">
                  <c:v>0.35378868729989327</c:v>
                </c:pt>
                <c:pt idx="3">
                  <c:v>0.39784946236559138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B-4B2C-A737-CD700304CB81}"/>
            </c:ext>
          </c:extLst>
        </c:ser>
        <c:ser>
          <c:idx val="3"/>
          <c:order val="3"/>
          <c:tx>
            <c:strRef>
              <c:f>'SOSYAL OKUL TÜRÜ (3)'!$E$1</c:f>
              <c:strCache>
                <c:ptCount val="1"/>
                <c:pt idx="0">
                  <c:v>Ortaüstü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OKUL TÜRÜ (3)'!$A$2:$A$5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'SOSYAL OKUL TÜRÜ (3)'!$E$2:$E$5</c:f>
              <c:numCache>
                <c:formatCode>0%</c:formatCode>
                <c:ptCount val="4"/>
                <c:pt idx="0">
                  <c:v>0.16393958464443045</c:v>
                </c:pt>
                <c:pt idx="1">
                  <c:v>0.16036361113038652</c:v>
                </c:pt>
                <c:pt idx="2">
                  <c:v>0.30736392742796159</c:v>
                </c:pt>
                <c:pt idx="3">
                  <c:v>0.14217443249701314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BB-4B2C-A737-CD700304CB81}"/>
            </c:ext>
          </c:extLst>
        </c:ser>
        <c:ser>
          <c:idx val="4"/>
          <c:order val="4"/>
          <c:tx>
            <c:strRef>
              <c:f>'SOSYAL OKUL TÜRÜ (3)'!$F$1</c:f>
              <c:strCache>
                <c:ptCount val="1"/>
                <c:pt idx="0">
                  <c:v>İleri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'SOSYAL OKUL TÜRÜ (3)'!$A$2:$A$5</c:f>
              <c:strCache>
                <c:ptCount val="4"/>
                <c:pt idx="0">
                  <c:v>İmam Hatip</c:v>
                </c:pt>
                <c:pt idx="1">
                  <c:v>Ortaokul</c:v>
                </c:pt>
                <c:pt idx="2">
                  <c:v>Özel</c:v>
                </c:pt>
                <c:pt idx="3">
                  <c:v>YİBO</c:v>
                </c:pt>
              </c:strCache>
            </c:strRef>
          </c:cat>
          <c:val>
            <c:numRef>
              <c:f>'SOSYAL OKUL TÜRÜ (3)'!$F$2:$F$5</c:f>
              <c:numCache>
                <c:formatCode>0%</c:formatCode>
                <c:ptCount val="4"/>
                <c:pt idx="0">
                  <c:v>9.0937696664568912E-2</c:v>
                </c:pt>
                <c:pt idx="1">
                  <c:v>9.4268267295815694E-2</c:v>
                </c:pt>
                <c:pt idx="2">
                  <c:v>0.27054429028815369</c:v>
                </c:pt>
                <c:pt idx="3">
                  <c:v>6.3321385902031069E-2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B-4B2C-A737-CD700304CB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813760"/>
        <c:axId val="136303104"/>
      </c:barChart>
      <c:catAx>
        <c:axId val="1978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6303104"/>
        <c:crosses val="autoZero"/>
        <c:auto val="1"/>
        <c:lblAlgn val="ctr"/>
        <c:lblOffset val="100"/>
        <c:noMultiLvlLbl val="0"/>
      </c:catAx>
      <c:valAx>
        <c:axId val="1363031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8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0.1028</cdr:y>
    </cdr:from>
    <cdr:to>
      <cdr:x>0.07054</cdr:x>
      <cdr:y>0.18094</cdr:y>
    </cdr:to>
    <cdr:sp macro="" textlink="">
      <cdr:nvSpPr>
        <cdr:cNvPr id="2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8188"/>
          <a:ext cx="790583" cy="4090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95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YBO</a:t>
          </a:r>
        </a:p>
      </cdr:txBody>
    </cdr:sp>
  </cdr:relSizeAnchor>
  <cdr:relSizeAnchor xmlns:cdr="http://schemas.openxmlformats.org/drawingml/2006/chartDrawing">
    <cdr:from>
      <cdr:x>0</cdr:x>
      <cdr:y>0.31452</cdr:y>
    </cdr:from>
    <cdr:to>
      <cdr:x>0.07054</cdr:x>
      <cdr:y>0.38299</cdr:y>
    </cdr:to>
    <cdr:sp macro="" textlink="">
      <cdr:nvSpPr>
        <cdr:cNvPr id="3" name="Metin Kutusu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646660"/>
          <a:ext cx="790583" cy="35846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95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ÖZEL</a:t>
          </a:r>
        </a:p>
      </cdr:txBody>
    </cdr:sp>
  </cdr:relSizeAnchor>
  <cdr:relSizeAnchor xmlns:cdr="http://schemas.openxmlformats.org/drawingml/2006/chartDrawing">
    <cdr:from>
      <cdr:x>0</cdr:x>
      <cdr:y>0.53617</cdr:y>
    </cdr:from>
    <cdr:to>
      <cdr:x>0.07694</cdr:x>
      <cdr:y>0.60155</cdr:y>
    </cdr:to>
    <cdr:sp macro="" textlink="">
      <cdr:nvSpPr>
        <cdr:cNvPr id="4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807076"/>
          <a:ext cx="862309" cy="3422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95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GENEL ORTAOKUL</a:t>
          </a:r>
        </a:p>
      </cdr:txBody>
    </cdr:sp>
  </cdr:relSizeAnchor>
  <cdr:relSizeAnchor xmlns:cdr="http://schemas.openxmlformats.org/drawingml/2006/chartDrawing">
    <cdr:from>
      <cdr:x>0</cdr:x>
      <cdr:y>0.73706</cdr:y>
    </cdr:from>
    <cdr:to>
      <cdr:x>0.07214</cdr:x>
      <cdr:y>0.80961</cdr:y>
    </cdr:to>
    <cdr:sp macro="" textlink="">
      <cdr:nvSpPr>
        <cdr:cNvPr id="5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58805"/>
          <a:ext cx="808514" cy="37982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9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İMAM HATİP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0.07077</cdr:x>
      <cdr:y>0.11625</cdr:y>
    </cdr:from>
    <cdr:to>
      <cdr:x>0.15887</cdr:x>
      <cdr:y>0.19185</cdr:y>
    </cdr:to>
    <cdr:sp macro="" textlink="">
      <cdr:nvSpPr>
        <cdr:cNvPr id="2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4314" y="558568"/>
          <a:ext cx="851935" cy="3632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YBO</a:t>
          </a:r>
        </a:p>
      </cdr:txBody>
    </cdr:sp>
  </cdr:relSizeAnchor>
  <cdr:relSizeAnchor xmlns:cdr="http://schemas.openxmlformats.org/drawingml/2006/chartDrawing">
    <cdr:from>
      <cdr:x>0.0665</cdr:x>
      <cdr:y>0.30476</cdr:y>
    </cdr:from>
    <cdr:to>
      <cdr:x>0.16111</cdr:x>
      <cdr:y>0.39762</cdr:y>
    </cdr:to>
    <cdr:sp macro="" textlink="">
      <cdr:nvSpPr>
        <cdr:cNvPr id="3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081" y="1464339"/>
          <a:ext cx="914887" cy="446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ÖZEL</a:t>
          </a:r>
        </a:p>
      </cdr:txBody>
    </cdr:sp>
  </cdr:relSizeAnchor>
  <cdr:relSizeAnchor xmlns:cdr="http://schemas.openxmlformats.org/drawingml/2006/chartDrawing">
    <cdr:from>
      <cdr:x>0.00816</cdr:x>
      <cdr:y>0.49762</cdr:y>
    </cdr:from>
    <cdr:to>
      <cdr:x>0.16313</cdr:x>
      <cdr:y>0.59048</cdr:y>
    </cdr:to>
    <cdr:sp macro="" textlink="">
      <cdr:nvSpPr>
        <cdr:cNvPr id="4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6" y="1327150"/>
          <a:ext cx="904874" cy="2476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GENEL </a:t>
          </a: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ORTAOKUL</a:t>
          </a:r>
        </a:p>
      </cdr:txBody>
    </cdr:sp>
  </cdr:relSizeAnchor>
  <cdr:relSizeAnchor xmlns:cdr="http://schemas.openxmlformats.org/drawingml/2006/chartDrawing">
    <cdr:from>
      <cdr:x>0.00816</cdr:x>
      <cdr:y>0.69643</cdr:y>
    </cdr:from>
    <cdr:to>
      <cdr:x>0.16313</cdr:x>
      <cdr:y>0.78929</cdr:y>
    </cdr:to>
    <cdr:sp macro="" textlink="">
      <cdr:nvSpPr>
        <cdr:cNvPr id="5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6" y="1857375"/>
          <a:ext cx="904874" cy="2476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İMAM HATİP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0.08611</cdr:y>
    </cdr:from>
    <cdr:to>
      <cdr:x>0.0784</cdr:x>
      <cdr:y>0.18033</cdr:y>
    </cdr:to>
    <cdr:sp macro="" textlink="">
      <cdr:nvSpPr>
        <cdr:cNvPr id="2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52706"/>
          <a:ext cx="878541" cy="4953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YBO</a:t>
          </a:r>
        </a:p>
      </cdr:txBody>
    </cdr:sp>
  </cdr:relSizeAnchor>
  <cdr:relSizeAnchor xmlns:cdr="http://schemas.openxmlformats.org/drawingml/2006/chartDrawing">
    <cdr:from>
      <cdr:x>0</cdr:x>
      <cdr:y>0.32029</cdr:y>
    </cdr:from>
    <cdr:to>
      <cdr:x>0.07465</cdr:x>
      <cdr:y>0.40698</cdr:y>
    </cdr:to>
    <cdr:sp macro="" textlink="">
      <cdr:nvSpPr>
        <cdr:cNvPr id="3" name="Metin Kutusu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683864"/>
          <a:ext cx="836542" cy="4557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ÖZEL</a:t>
          </a:r>
        </a:p>
      </cdr:txBody>
    </cdr:sp>
  </cdr:relSizeAnchor>
  <cdr:relSizeAnchor xmlns:cdr="http://schemas.openxmlformats.org/drawingml/2006/chartDrawing">
    <cdr:from>
      <cdr:x>0</cdr:x>
      <cdr:y>0.53901</cdr:y>
    </cdr:from>
    <cdr:to>
      <cdr:x>0.0816</cdr:x>
      <cdr:y>0.63322</cdr:y>
    </cdr:to>
    <cdr:sp macro="" textlink="">
      <cdr:nvSpPr>
        <cdr:cNvPr id="4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833739"/>
          <a:ext cx="914400" cy="49529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GENEL ORTAOKUL</a:t>
          </a:r>
        </a:p>
      </cdr:txBody>
    </cdr:sp>
  </cdr:relSizeAnchor>
  <cdr:relSizeAnchor xmlns:cdr="http://schemas.openxmlformats.org/drawingml/2006/chartDrawing">
    <cdr:from>
      <cdr:x>0</cdr:x>
      <cdr:y>0.75341</cdr:y>
    </cdr:from>
    <cdr:to>
      <cdr:x>0.0768</cdr:x>
      <cdr:y>0.84763</cdr:y>
    </cdr:to>
    <cdr:sp macro="" textlink="">
      <cdr:nvSpPr>
        <cdr:cNvPr id="5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60905"/>
          <a:ext cx="860611" cy="4953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İMAM HATİP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0.01038</cdr:x>
      <cdr:y>0.09366</cdr:y>
    </cdr:from>
    <cdr:to>
      <cdr:x>0.07875</cdr:x>
      <cdr:y>0.17913</cdr:y>
    </cdr:to>
    <cdr:sp macro="" textlink="">
      <cdr:nvSpPr>
        <cdr:cNvPr id="2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382" y="490720"/>
          <a:ext cx="779787" cy="44780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YBO</a:t>
          </a:r>
        </a:p>
      </cdr:txBody>
    </cdr:sp>
  </cdr:relSizeAnchor>
  <cdr:relSizeAnchor xmlns:cdr="http://schemas.openxmlformats.org/drawingml/2006/chartDrawing">
    <cdr:from>
      <cdr:x>0</cdr:x>
      <cdr:y>0.3218</cdr:y>
    </cdr:from>
    <cdr:to>
      <cdr:x>0.07875</cdr:x>
      <cdr:y>0.41362</cdr:y>
    </cdr:to>
    <cdr:sp macro="" textlink="">
      <cdr:nvSpPr>
        <cdr:cNvPr id="3" name="Metin Kutusu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686031"/>
          <a:ext cx="898169" cy="4810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ÖZEL</a:t>
          </a:r>
        </a:p>
      </cdr:txBody>
    </cdr:sp>
  </cdr:relSizeAnchor>
  <cdr:relSizeAnchor xmlns:cdr="http://schemas.openxmlformats.org/drawingml/2006/chartDrawing">
    <cdr:from>
      <cdr:x>8.76823E-8</cdr:x>
      <cdr:y>0.5414</cdr:y>
    </cdr:from>
    <cdr:to>
      <cdr:x>0.0819</cdr:x>
      <cdr:y>0.63322</cdr:y>
    </cdr:to>
    <cdr:sp macro="" textlink="">
      <cdr:nvSpPr>
        <cdr:cNvPr id="4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" y="2836597"/>
          <a:ext cx="934028" cy="4810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GENEL ORTAOKUL</a:t>
          </a:r>
        </a:p>
      </cdr:txBody>
    </cdr:sp>
  </cdr:relSizeAnchor>
  <cdr:relSizeAnchor xmlns:cdr="http://schemas.openxmlformats.org/drawingml/2006/chartDrawing">
    <cdr:from>
      <cdr:x>8.76823E-8</cdr:x>
      <cdr:y>0.75918</cdr:y>
    </cdr:from>
    <cdr:to>
      <cdr:x>0.07875</cdr:x>
      <cdr:y>0.85101</cdr:y>
    </cdr:to>
    <cdr:sp macro="" textlink="">
      <cdr:nvSpPr>
        <cdr:cNvPr id="5" name="Metin Kutusu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" y="3977628"/>
          <a:ext cx="898168" cy="4811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tr-TR" sz="1100" b="1" i="0" cap="none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İMAM HATİP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C411E-D006-42FB-9A46-84C14450FFD8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A0038-BAE1-42B9-9968-3AEB03B06D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60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6198-1F23-4599-80E1-DCED3B8247F9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826F-0A99-461D-8E0B-AE3E71E508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1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2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0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68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8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37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27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1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769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97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46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826F-0A99-461D-8E0B-AE3E71E5082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525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1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18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6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472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4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59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58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61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66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6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4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83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34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18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99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25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53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14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54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95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4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883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92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987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719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07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32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3531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157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014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43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2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157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25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645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672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939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758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74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3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8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9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4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96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20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3210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802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336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87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6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8"/>
          <a:stretch/>
        </p:blipFill>
        <p:spPr>
          <a:xfrm>
            <a:off x="1" y="-2"/>
            <a:ext cx="12192000" cy="29077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474214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948428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422642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896856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4268"/>
            <a:ext cx="2743200" cy="365125"/>
          </a:xfrm>
        </p:spPr>
        <p:txBody>
          <a:bodyPr/>
          <a:lstStyle>
            <a:lvl1pPr>
              <a:defRPr>
                <a:solidFill>
                  <a:srgbClr val="8C9CA6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268"/>
            <a:ext cx="4114800" cy="365125"/>
          </a:xfrm>
        </p:spPr>
        <p:txBody>
          <a:bodyPr/>
          <a:lstStyle>
            <a:lvl1pPr>
              <a:defRPr>
                <a:solidFill>
                  <a:srgbClr val="8C9CA6"/>
                </a:solidFill>
              </a:defRPr>
            </a:lvl1pPr>
          </a:lstStyle>
          <a:p>
            <a:r>
              <a:rPr lang="en-US"/>
              <a:t>större - a multipurpose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4268"/>
            <a:ext cx="2743200" cy="365125"/>
          </a:xfrm>
        </p:spPr>
        <p:txBody>
          <a:bodyPr/>
          <a:lstStyle>
            <a:lvl1pPr>
              <a:defRPr>
                <a:solidFill>
                  <a:srgbClr val="8C9CA6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 userDrawn="1"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5769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4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234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8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4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1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8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76564" y="6557871"/>
            <a:ext cx="2460814" cy="261897"/>
          </a:xfrm>
        </p:spPr>
        <p:txBody>
          <a:bodyPr>
            <a:noAutofit/>
          </a:bodyPr>
          <a:lstStyle/>
          <a:p>
            <a:pPr algn="ctr"/>
            <a:r>
              <a:rPr lang="tr-TR" sz="1800" cap="none" dirty="0">
                <a:solidFill>
                  <a:schemeClr val="tx1"/>
                </a:solidFill>
              </a:rPr>
              <a:t>adanaodm.meb.gov.tr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AE9AD832-0295-4AE3-9809-13A6C8EFB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/>
          <a:stretch/>
        </p:blipFill>
        <p:spPr>
          <a:xfrm>
            <a:off x="7435094" y="2876395"/>
            <a:ext cx="2280029" cy="172449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2086DAD-E4FC-4FFA-8720-7A8586BA10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r="29073"/>
          <a:stretch/>
        </p:blipFill>
        <p:spPr>
          <a:xfrm>
            <a:off x="2473541" y="2887028"/>
            <a:ext cx="2289946" cy="1719032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77A6BAC2-3741-4966-854C-48A46CD7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0"/>
          <a:stretch/>
        </p:blipFill>
        <p:spPr>
          <a:xfrm>
            <a:off x="0" y="2875947"/>
            <a:ext cx="2292892" cy="1724493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CB50C1AE-FEE6-4204-A36D-D8329B438A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1720" r="16232"/>
          <a:stretch/>
        </p:blipFill>
        <p:spPr>
          <a:xfrm>
            <a:off x="4956507" y="2875947"/>
            <a:ext cx="2289946" cy="17244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C7570E2-9773-40C6-81B2-6631F4F93F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-240" r="16769" b="240"/>
          <a:stretch/>
        </p:blipFill>
        <p:spPr>
          <a:xfrm>
            <a:off x="9893110" y="2842865"/>
            <a:ext cx="2274909" cy="1758855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:a16="http://schemas.microsoft.com/office/drawing/2014/main" id="{B4296E3B-54CB-49F9-B676-E304F945E425}"/>
              </a:ext>
            </a:extLst>
          </p:cNvPr>
          <p:cNvGrpSpPr/>
          <p:nvPr/>
        </p:nvGrpSpPr>
        <p:grpSpPr>
          <a:xfrm>
            <a:off x="5108450" y="248008"/>
            <a:ext cx="1947975" cy="1880710"/>
            <a:chOff x="4763068" y="395786"/>
            <a:chExt cx="2456089" cy="241565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1E0806C-2C96-4EC7-958F-2F348B52FAA5}"/>
                </a:ext>
              </a:extLst>
            </p:cNvPr>
            <p:cNvSpPr/>
            <p:nvPr/>
          </p:nvSpPr>
          <p:spPr>
            <a:xfrm>
              <a:off x="4763068" y="395786"/>
              <a:ext cx="2456089" cy="2415653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4" name="Resim 33">
              <a:extLst>
                <a:ext uri="{FF2B5EF4-FFF2-40B4-BE49-F238E27FC236}">
                  <a16:creationId xmlns:a16="http://schemas.microsoft.com/office/drawing/2014/main" id="{880129B9-460C-4383-A4AB-5DD3744C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733" y="460186"/>
              <a:ext cx="2310309" cy="23103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Subtitle 4">
            <a:extLst>
              <a:ext uri="{FF2B5EF4-FFF2-40B4-BE49-F238E27FC236}">
                <a16:creationId xmlns:a16="http://schemas.microsoft.com/office/drawing/2014/main" id="{91417AE1-B321-49CF-85F3-29AB99E95BB2}"/>
              </a:ext>
            </a:extLst>
          </p:cNvPr>
          <p:cNvSpPr txBox="1">
            <a:spLocks/>
          </p:cNvSpPr>
          <p:nvPr/>
        </p:nvSpPr>
        <p:spPr>
          <a:xfrm>
            <a:off x="1273309" y="4716685"/>
            <a:ext cx="9618256" cy="719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697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800" b="1" dirty="0">
                <a:solidFill>
                  <a:schemeClr val="tx1"/>
                </a:solidFill>
              </a:rPr>
              <a:t>ABİDE</a:t>
            </a: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Akademik Becerilerin İzlenmesi ve Değerlendirilmesi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Alt Başlık 2">
            <a:extLst>
              <a:ext uri="{FF2B5EF4-FFF2-40B4-BE49-F238E27FC236}">
                <a16:creationId xmlns:a16="http://schemas.microsoft.com/office/drawing/2014/main" id="{703BCA9C-83AF-4903-A2E8-EF2620FF50B7}"/>
              </a:ext>
            </a:extLst>
          </p:cNvPr>
          <p:cNvSpPr txBox="1">
            <a:spLocks/>
          </p:cNvSpPr>
          <p:nvPr/>
        </p:nvSpPr>
        <p:spPr>
          <a:xfrm>
            <a:off x="2588312" y="2039783"/>
            <a:ext cx="6988252" cy="719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Değerlendirme Merkezi</a:t>
            </a:r>
          </a:p>
        </p:txBody>
      </p:sp>
    </p:spTree>
    <p:extLst>
      <p:ext uri="{BB962C8B-B14F-4D97-AF65-F5344CB8AC3E}">
        <p14:creationId xmlns:p14="http://schemas.microsoft.com/office/powerpoint/2010/main" val="54298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Soruların Dağılımı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75809" y="2776065"/>
            <a:ext cx="7814982" cy="13058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Soruların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yaklaşık %50’si çoktan seçmeli, %50’si ise açık uçlu formattadır.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C76EDAF-C765-45ED-BC42-6D52C85602DC}"/>
              </a:ext>
            </a:extLst>
          </p:cNvPr>
          <p:cNvSpPr txBox="1"/>
          <p:nvPr/>
        </p:nvSpPr>
        <p:spPr>
          <a:xfrm>
            <a:off x="9157253" y="6530378"/>
            <a:ext cx="28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1428320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204700" cy="800100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/>
              <a:t>Puanlama Anahtarlarının Hazırlanması ve Açık Uçlu Soruların Değerlendirilmesi</a:t>
            </a:r>
            <a:endParaRPr lang="tr-TR" sz="25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7768" y="1024077"/>
            <a:ext cx="11743764" cy="51489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Açık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 uçlu soruların değerlendirilmesi için puanlama anahtarları hazırlanmaktadır.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</a:rPr>
              <a:t>Puanlama anahtarları, öncelikle yargısal olarak hazırlanmaktadır,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Pilot uygulama sonucunda puanlama anahtarlarına eklemeler yapılmaktadır.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noProof="0" dirty="0">
                <a:solidFill>
                  <a:prstClr val="black"/>
                </a:solidFill>
                <a:latin typeface="Trebuchet MS" panose="020B0603020202020204"/>
              </a:rPr>
              <a:t>Açık uçlu sorular, en az iki değerlendirici tarafından değerlendirilmektedir. Bu iki değerlendirici arasında herhangi bir tutarsızlık ya da fark olması durumunda üst değerlendirici tarafından </a:t>
            </a:r>
            <a:r>
              <a:rPr lang="tr-TR" sz="2400" dirty="0">
                <a:solidFill>
                  <a:prstClr val="black"/>
                </a:solidFill>
                <a:latin typeface="Trebuchet MS" panose="020B0603020202020204"/>
              </a:rPr>
              <a:t>puanlama yapılmaktadır.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Bu kapsamda bir puanlama yazılımı geliştirilmiştir. </a:t>
            </a: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E545787-48B4-4659-ABBA-E56AA9DD5291}"/>
              </a:ext>
            </a:extLst>
          </p:cNvPr>
          <p:cNvSpPr txBox="1"/>
          <p:nvPr/>
        </p:nvSpPr>
        <p:spPr>
          <a:xfrm>
            <a:off x="9236765" y="6530378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6982756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204700" cy="800100"/>
          </a:xfrm>
        </p:spPr>
        <p:txBody>
          <a:bodyPr/>
          <a:lstStyle/>
          <a:p>
            <a:pPr algn="ctr"/>
            <a:r>
              <a:rPr lang="tr-TR" sz="3200" b="1" dirty="0" err="1"/>
              <a:t>Puanlayıcılar</a:t>
            </a:r>
            <a:r>
              <a:rPr lang="tr-TR" sz="3200" b="1" dirty="0"/>
              <a:t> Arası Tutarlılık Sonuçları 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1418" y="1004046"/>
            <a:ext cx="11743764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51980"/>
              </p:ext>
            </p:extLst>
          </p:nvPr>
        </p:nvGraphicFramePr>
        <p:xfrm>
          <a:off x="484096" y="1004040"/>
          <a:ext cx="11471085" cy="52891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76280">
                  <a:extLst>
                    <a:ext uri="{9D8B030D-6E8A-4147-A177-3AD203B41FA5}">
                      <a16:colId xmlns:a16="http://schemas.microsoft.com/office/drawing/2014/main" val="1827563701"/>
                    </a:ext>
                  </a:extLst>
                </a:gridCol>
                <a:gridCol w="2635745">
                  <a:extLst>
                    <a:ext uri="{9D8B030D-6E8A-4147-A177-3AD203B41FA5}">
                      <a16:colId xmlns:a16="http://schemas.microsoft.com/office/drawing/2014/main" val="3124436527"/>
                    </a:ext>
                  </a:extLst>
                </a:gridCol>
                <a:gridCol w="2929530">
                  <a:extLst>
                    <a:ext uri="{9D8B030D-6E8A-4147-A177-3AD203B41FA5}">
                      <a16:colId xmlns:a16="http://schemas.microsoft.com/office/drawing/2014/main" val="1997646807"/>
                    </a:ext>
                  </a:extLst>
                </a:gridCol>
                <a:gridCol w="2929530">
                  <a:extLst>
                    <a:ext uri="{9D8B030D-6E8A-4147-A177-3AD203B41FA5}">
                      <a16:colId xmlns:a16="http://schemas.microsoft.com/office/drawing/2014/main" val="548341207"/>
                    </a:ext>
                  </a:extLst>
                </a:gridCol>
              </a:tblGrid>
              <a:tr h="82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Fen Bilimleri Soru Kodları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Cramer’s</a:t>
                      </a:r>
                      <a:r>
                        <a:rPr lang="tr-TR" sz="1800" dirty="0">
                          <a:effectLst/>
                        </a:rPr>
                        <a:t> V değerleri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Matematik Soru Kodları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Cramer’s V değerleri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085269"/>
                  </a:ext>
                </a:extLst>
              </a:tr>
              <a:tr h="608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F-2016-0001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M-2016-0004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.97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193007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F-2016-0004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M-2016-0007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800371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F-2016-0005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M-2016-0008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357477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F-2016-0007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M-2016-0010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944012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F-2016-0009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M-2016-0012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870012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F-2016-0011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M-2016-0013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05331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F-2016-0013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M-2016-0015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030053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F-2016-0015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M-2016-0018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696206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F-2016-0017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M-2016-0020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778159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F-2016-0021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M-2016-0037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810301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F-2016-0024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M-2016-0039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796930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F-2016-0025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M-2016-0041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913319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F-2016-0027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M-2016-0043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02013"/>
                  </a:ext>
                </a:extLst>
              </a:tr>
              <a:tr h="2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F-2016-0029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M-2016-0044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.90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134282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DA1EC7C1-E6B3-4829-9D97-2375EBD0F9A9}"/>
              </a:ext>
            </a:extLst>
          </p:cNvPr>
          <p:cNvSpPr txBox="1"/>
          <p:nvPr/>
        </p:nvSpPr>
        <p:spPr>
          <a:xfrm>
            <a:off x="9210261" y="6530378"/>
            <a:ext cx="2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78994409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204700" cy="800100"/>
          </a:xfrm>
        </p:spPr>
        <p:txBody>
          <a:bodyPr/>
          <a:lstStyle/>
          <a:p>
            <a:pPr algn="ctr"/>
            <a:r>
              <a:rPr lang="tr-TR" sz="3200" b="1" dirty="0" err="1"/>
              <a:t>Puanlayıcılar</a:t>
            </a:r>
            <a:r>
              <a:rPr lang="tr-TR" sz="3200" b="1" dirty="0"/>
              <a:t> Arası Tutarlılık Sonuçları 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1418" y="1004046"/>
            <a:ext cx="11743764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59789"/>
              </p:ext>
            </p:extLst>
          </p:nvPr>
        </p:nvGraphicFramePr>
        <p:xfrm>
          <a:off x="412376" y="1147482"/>
          <a:ext cx="11367248" cy="52891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58790">
                  <a:extLst>
                    <a:ext uri="{9D8B030D-6E8A-4147-A177-3AD203B41FA5}">
                      <a16:colId xmlns:a16="http://schemas.microsoft.com/office/drawing/2014/main" val="3425069522"/>
                    </a:ext>
                  </a:extLst>
                </a:gridCol>
                <a:gridCol w="2581756">
                  <a:extLst>
                    <a:ext uri="{9D8B030D-6E8A-4147-A177-3AD203B41FA5}">
                      <a16:colId xmlns:a16="http://schemas.microsoft.com/office/drawing/2014/main" val="2107369937"/>
                    </a:ext>
                  </a:extLst>
                </a:gridCol>
                <a:gridCol w="2412564">
                  <a:extLst>
                    <a:ext uri="{9D8B030D-6E8A-4147-A177-3AD203B41FA5}">
                      <a16:colId xmlns:a16="http://schemas.microsoft.com/office/drawing/2014/main" val="2907088923"/>
                    </a:ext>
                  </a:extLst>
                </a:gridCol>
                <a:gridCol w="3014138">
                  <a:extLst>
                    <a:ext uri="{9D8B030D-6E8A-4147-A177-3AD203B41FA5}">
                      <a16:colId xmlns:a16="http://schemas.microsoft.com/office/drawing/2014/main" val="625010268"/>
                    </a:ext>
                  </a:extLst>
                </a:gridCol>
              </a:tblGrid>
              <a:tr h="67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Sosyal Bilgiler Soru Kodları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Cramer’s</a:t>
                      </a:r>
                      <a:r>
                        <a:rPr lang="tr-TR" sz="1800" dirty="0">
                          <a:effectLst/>
                        </a:rPr>
                        <a:t> V değerleri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Türkçe Soru Kodları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Cramer’s V değerleri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488802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S-2016-0003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T-2016-0002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22680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S-2016-0004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T-2016-0007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680072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S-2016-0006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T-2016-0008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197547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S-2016-0007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594716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S-2016-0008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72800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S-2016-0011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48806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S-2016-0013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25463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S-2016-0014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541517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S-2016-0017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T-2016-0019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14219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S-2016-0022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T-2016-0029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233152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S-2016-0025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T-2016-0031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876177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S-2016-0028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.87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T-2016-0032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89698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S-2016-0029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T-2016-0035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.99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153008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T-2016-0037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.93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82632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DFF2F01B-E35E-4E75-8157-D1DA11058D1C}"/>
              </a:ext>
            </a:extLst>
          </p:cNvPr>
          <p:cNvSpPr txBox="1"/>
          <p:nvPr/>
        </p:nvSpPr>
        <p:spPr>
          <a:xfrm>
            <a:off x="9276523" y="6530378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71175041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940174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200" b="1" dirty="0"/>
            </a:br>
            <a:r>
              <a:rPr lang="tr-TR" sz="3200" b="1" dirty="0"/>
              <a:t>ABİDE Anketlerinin Hazırlanması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14034" y="1962509"/>
            <a:ext cx="9763932" cy="29329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noProof="0" dirty="0">
                <a:solidFill>
                  <a:prstClr val="black"/>
                </a:solidFill>
                <a:latin typeface="Trebuchet MS" panose="020B0603020202020204"/>
              </a:rPr>
              <a:t>Öğrenci, öğretmen ve okul anketleri kullanılmaktadır.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</a:rPr>
              <a:t>Anketler; literatür taraması ve öğrenci, öğretmen ve okul yöneticilerine «öğrenci başarısını etkileyen faktörler nelerdir?» üzerine yazdırılan kompozisyonlara dayalı olarak hazırlanmıştır. </a:t>
            </a:r>
            <a:endParaRPr kumimoji="0" lang="tr-T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3AD76F6-40D2-4067-965B-111D1464CDE7}"/>
              </a:ext>
            </a:extLst>
          </p:cNvPr>
          <p:cNvSpPr txBox="1"/>
          <p:nvPr/>
        </p:nvSpPr>
        <p:spPr>
          <a:xfrm>
            <a:off x="9130749" y="6530378"/>
            <a:ext cx="29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9923593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940174"/>
          </a:xfrm>
        </p:spPr>
        <p:txBody>
          <a:bodyPr>
            <a:normAutofit/>
          </a:bodyPr>
          <a:lstStyle/>
          <a:p>
            <a:pPr algn="ctr"/>
            <a:br>
              <a:rPr lang="tr-TR" sz="2600" b="1" dirty="0"/>
            </a:br>
            <a:r>
              <a:rPr lang="tr-TR" sz="3200" b="1" dirty="0"/>
              <a:t>Öğrenci Anketi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806824"/>
            <a:ext cx="1162950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15909"/>
              </p:ext>
            </p:extLst>
          </p:nvPr>
        </p:nvGraphicFramePr>
        <p:xfrm>
          <a:off x="-12700" y="830565"/>
          <a:ext cx="12192000" cy="58013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10313">
                  <a:extLst>
                    <a:ext uri="{9D8B030D-6E8A-4147-A177-3AD203B41FA5}">
                      <a16:colId xmlns:a16="http://schemas.microsoft.com/office/drawing/2014/main" val="2691404411"/>
                    </a:ext>
                  </a:extLst>
                </a:gridCol>
                <a:gridCol w="6681687">
                  <a:extLst>
                    <a:ext uri="{9D8B030D-6E8A-4147-A177-3AD203B41FA5}">
                      <a16:colId xmlns:a16="http://schemas.microsoft.com/office/drawing/2014/main" val="4269701158"/>
                    </a:ext>
                  </a:extLst>
                </a:gridCol>
              </a:tblGrid>
              <a:tr h="54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Anket Konu Başlığı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Konu içeriği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3709425571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Kişisel Bilgiler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kendileri, ailesi, yaşadıkları çevre ve okul yaşantılarıyla ilgili bilgileri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374703721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Okulunuz ve Okulunuz Hakkındaki Düşünceleriniz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Öğrencilerin okulları hakkındaki genel bilgileri ve okulları hakkındaki düşüncelerini kapsamaktadır.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64801676"/>
                  </a:ext>
                </a:extLst>
              </a:tr>
              <a:tr h="819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Ödevleriniz ve Dönem Sonu Başarılarınızın Belirlenmesine İlişkin Görüşleriniz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okulda verilen ödevler ve yapılan ölçme-değerlendirme uygulamaları hakkındaki görüş ve düşüncelerini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1975565573"/>
                  </a:ext>
                </a:extLst>
              </a:tr>
              <a:tr h="599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Okulunuzda Matematik Dersi Hakkındaki Görüşleriniz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okullarında almış oldukları matematik dersi hakkındaki görüş ve düşüncelerini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3692698074"/>
                  </a:ext>
                </a:extLst>
              </a:tr>
              <a:tr h="819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Okulunuzda Fen ve Teknoloji Dersi Hakkındaki Görüşleriniz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Öğrencilerin okullarında almış oldukları fen ve teknoloji dersi hakkındaki görüş ve düşüncelerini kapsamaktadır.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366557664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Okulunuzda Türkçe Dersi Hakkındaki Görüşleriniz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okullarında almış oldukları Türkçe dersi hakkındaki görüş ve düşüncelerini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2190944236"/>
                  </a:ext>
                </a:extLst>
              </a:tr>
              <a:tr h="76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Okulunuzda Sosyal Bilgiler Dersi Hakkındaki Görüşleriniz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okullarında almış oldukları Sosyal Bilgiler dersi hakkındaki görüş ve düşüncelerini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1838117432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Okulunuzda Eğitim -Öğretim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Öğrencilerin okullarındaki eğitim-öğretim ortamı ve öğretmenleri hakkındaki görüşleri ve düşüncelerini kapsamaktadır.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1" marR="40071" marT="0" marB="0"/>
                </a:tc>
                <a:extLst>
                  <a:ext uri="{0D108BD9-81ED-4DB2-BD59-A6C34878D82A}">
                    <a16:rowId xmlns:a16="http://schemas.microsoft.com/office/drawing/2014/main" val="3158626778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A2BEAB3C-C971-4573-ADF2-F7FA86FFEA94}"/>
              </a:ext>
            </a:extLst>
          </p:cNvPr>
          <p:cNvSpPr txBox="1"/>
          <p:nvPr/>
        </p:nvSpPr>
        <p:spPr>
          <a:xfrm>
            <a:off x="9236765" y="6530378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6900896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940174"/>
          </a:xfrm>
        </p:spPr>
        <p:txBody>
          <a:bodyPr>
            <a:normAutofit/>
          </a:bodyPr>
          <a:lstStyle/>
          <a:p>
            <a:pPr algn="ctr"/>
            <a:br>
              <a:rPr lang="tr-TR" sz="2600" b="1" dirty="0"/>
            </a:br>
            <a:r>
              <a:rPr lang="tr-TR" sz="3200" b="1" dirty="0"/>
              <a:t>Öğretmen Anketi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806824"/>
            <a:ext cx="1162950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434661"/>
              </p:ext>
            </p:extLst>
          </p:nvPr>
        </p:nvGraphicFramePr>
        <p:xfrm>
          <a:off x="257029" y="950260"/>
          <a:ext cx="11385176" cy="52116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37778">
                  <a:extLst>
                    <a:ext uri="{9D8B030D-6E8A-4147-A177-3AD203B41FA5}">
                      <a16:colId xmlns:a16="http://schemas.microsoft.com/office/drawing/2014/main" val="2555163172"/>
                    </a:ext>
                  </a:extLst>
                </a:gridCol>
                <a:gridCol w="6647398">
                  <a:extLst>
                    <a:ext uri="{9D8B030D-6E8A-4147-A177-3AD203B41FA5}">
                      <a16:colId xmlns:a16="http://schemas.microsoft.com/office/drawing/2014/main" val="1044238003"/>
                    </a:ext>
                  </a:extLst>
                </a:gridCol>
              </a:tblGrid>
              <a:tr h="814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Anket Konu Başlığı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Konu içeriği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644820"/>
                  </a:ext>
                </a:extLst>
              </a:tr>
              <a:tr h="81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Kişisel Bilgiler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Öğretmenlerin kendileri, eğitim yaşantıları ve meslek kariyerleri ilgili bilgileri kapsamaktadır.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902444"/>
                  </a:ext>
                </a:extLst>
              </a:tr>
              <a:tr h="122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Mesleki Gelişim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Öğretmenlerin mesleki gelişimlerine katkı sağlayan etkinliklere katılım durumları hakkındaki bilgileri kapsamaktadır.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865162"/>
                  </a:ext>
                </a:extLst>
              </a:tr>
              <a:tr h="154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Akademik Başarıda Okulun Önemi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Öğretmenlerin görev yaptıkları okullarda eğitim başarısını etkileyen faktörler hakkındaki görüş ve düşüncelerini kapsamaktadır.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730460"/>
                  </a:ext>
                </a:extLst>
              </a:tr>
              <a:tr h="81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Öğretmenlik Mesleği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Öğretmenlerin öğretmenlik mesleği hakkındaki görüş ve düşüncelerini kapsamaktadır.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16880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4B0BCA48-809B-4D19-B415-4AD3B14B2CA2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14478812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940174"/>
          </a:xfrm>
        </p:spPr>
        <p:txBody>
          <a:bodyPr>
            <a:normAutofit/>
          </a:bodyPr>
          <a:lstStyle/>
          <a:p>
            <a:pPr algn="ctr"/>
            <a:br>
              <a:rPr lang="tr-TR" sz="2600" b="1" dirty="0"/>
            </a:br>
            <a:r>
              <a:rPr lang="tr-TR" sz="3200" b="1" dirty="0"/>
              <a:t>Okul Anketi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806824"/>
            <a:ext cx="1162950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32151"/>
              </p:ext>
            </p:extLst>
          </p:nvPr>
        </p:nvGraphicFramePr>
        <p:xfrm>
          <a:off x="350157" y="1176502"/>
          <a:ext cx="11292047" cy="49553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99023">
                  <a:extLst>
                    <a:ext uri="{9D8B030D-6E8A-4147-A177-3AD203B41FA5}">
                      <a16:colId xmlns:a16="http://schemas.microsoft.com/office/drawing/2014/main" val="1612286668"/>
                    </a:ext>
                  </a:extLst>
                </a:gridCol>
                <a:gridCol w="6593024">
                  <a:extLst>
                    <a:ext uri="{9D8B030D-6E8A-4147-A177-3AD203B41FA5}">
                      <a16:colId xmlns:a16="http://schemas.microsoft.com/office/drawing/2014/main" val="1067511738"/>
                    </a:ext>
                  </a:extLst>
                </a:gridCol>
              </a:tblGrid>
              <a:tr h="73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Anket Konu Başlığı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Konu içeriği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352883"/>
                  </a:ext>
                </a:extLst>
              </a:tr>
              <a:tr h="731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Kişisel Bilgiler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Okul yöneticilerinin kendileri, eğitim yaşantıları ve meslek kariyerleri ilgili bilgileri kapsamaktadır.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021239"/>
                  </a:ext>
                </a:extLst>
              </a:tr>
              <a:tr h="731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Okulunuz Hakkında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Okullar hakkındaki genel bilgileri kapsamaktadır.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428622"/>
                  </a:ext>
                </a:extLst>
              </a:tr>
              <a:tr h="146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Kaynaklar ve Teknoloji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Okul yöneticilerinin okullarında eğitim- öğretim için mevcut olan veya ihtiyaç duydukları kaynaklar hakkındaki görüşlerini kapsamaktadır.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56686"/>
                  </a:ext>
                </a:extLst>
              </a:tr>
              <a:tr h="129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Okulunuzda Eğitim- Öğretim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Okul yöneticilerinin okullarında verilen eğitim-öğretim hakkındaki görüş ve önerilerini kapsamaktadır.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026111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ADD24468-052F-4C00-BF07-4058868A8A7A}"/>
              </a:ext>
            </a:extLst>
          </p:cNvPr>
          <p:cNvSpPr txBox="1"/>
          <p:nvPr/>
        </p:nvSpPr>
        <p:spPr>
          <a:xfrm>
            <a:off x="9197009" y="6530378"/>
            <a:ext cx="284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57820119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Yeterlik Düzeyleri (5 Düzey)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37826" y="1806568"/>
            <a:ext cx="4116347" cy="32448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Temelaltı Düzey,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Temel Düzey,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Orta Düzey,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/>
              <a:t>Ortaüstü</a:t>
            </a:r>
            <a:r>
              <a:rPr lang="tr-TR" sz="2800" dirty="0"/>
              <a:t> Düzey,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İleri Düzey.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3F45074-94B1-4400-B4A6-40787385935E}"/>
              </a:ext>
            </a:extLst>
          </p:cNvPr>
          <p:cNvSpPr txBox="1"/>
          <p:nvPr/>
        </p:nvSpPr>
        <p:spPr>
          <a:xfrm>
            <a:off x="9144001" y="65303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7497621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Türkçe </a:t>
            </a:r>
            <a:r>
              <a:rPr lang="tr-TR" sz="3200" b="1" dirty="0" err="1"/>
              <a:t>Temelaltı</a:t>
            </a:r>
            <a:r>
              <a:rPr lang="tr-TR" sz="3200" b="1" dirty="0"/>
              <a:t> Düzey (Örnek)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90302" y="1109839"/>
            <a:ext cx="11385996" cy="4638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500" dirty="0"/>
              <a:t>Metinde açıkça ifade edilmiş duygu, düşünce, hayal ve bilgiyi belirleyebilir.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500" dirty="0"/>
              <a:t>Metindeki bilgileri tekrar edebilir.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500" dirty="0"/>
              <a:t>Görsel, şekil ve metinlerde birbirine yakın duygu, düşünce ya da bilgiler arasında basit ilişkiler kurabilir (sıralama).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500" dirty="0"/>
              <a:t>Metinde açıkça ifade edilen durumlara dayalı “Ne, Nasıl, Niçin, Ne zaman, Nerede, Kim” gibi sorulara yanıt verebilir.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500" dirty="0"/>
              <a:t>Metnin bağlamından hareketle cümleler arasındaki basit ilişkileri belirleyebilir.</a:t>
            </a: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C16B73A-45B3-483D-BF6D-C0752106E965}"/>
              </a:ext>
            </a:extLst>
          </p:cNvPr>
          <p:cNvSpPr txBox="1"/>
          <p:nvPr/>
        </p:nvSpPr>
        <p:spPr>
          <a:xfrm>
            <a:off x="9130749" y="6530378"/>
            <a:ext cx="29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8533283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269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ABİDE’nin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Genel Amacı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8833" y="1120306"/>
            <a:ext cx="11454333" cy="48799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Genel Amaç:</a:t>
            </a:r>
          </a:p>
          <a:p>
            <a:pPr algn="just">
              <a:lnSpc>
                <a:spcPct val="150000"/>
              </a:lnSpc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	8. sınıf düzeyindeki öğrencilerin Türkçe, matematik, fen bilimleri ve sosyal bilgiler alanlarında zihinsel becerilere sahip olma durumlarının ve öğrenci başarısı ile ilişkili olan özelliklerin belirlenmesidir.</a:t>
            </a:r>
          </a:p>
          <a:p>
            <a:pPr algn="just">
              <a:lnSpc>
                <a:spcPct val="150000"/>
              </a:lnSpc>
            </a:pP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Alt Amaçlar: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Ulusal düzeyde bir izleme-değerlendirme sistemi kurmak,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Öğrenci başarısıyla ilişkili bağlamsal faktörleri belirlemek,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Farklı soru formatlarını birlikte kullanarak öğrencilerin üst düzey zihinsel özelliklerini ölçmek,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Gündelik yaşamı temel alan soruları kullanmak,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Puanların anlamının olduğu geribildirim vermektir.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ED75AD0-621C-46B1-8802-88F2E72D44E5}"/>
              </a:ext>
            </a:extLst>
          </p:cNvPr>
          <p:cNvSpPr txBox="1"/>
          <p:nvPr/>
        </p:nvSpPr>
        <p:spPr>
          <a:xfrm>
            <a:off x="9183757" y="6530378"/>
            <a:ext cx="285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2058925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Türkçe İleri Düzey (Örnek)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94986" y="1051713"/>
            <a:ext cx="11602027" cy="5093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Çoklu durumlarda (bir durumla ilgili farklı bilgi parçaları) karşılaştırma, açıklama yaparak zıtlıklar ve olumsuzluklardan çıkarıma gidebilir ve sonuç oluşturabilir.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Deyimlerin ve kelimelerin anlamlarını metne göre yorumlayabilir, benzer ve farklı durumları farklı şekillerde (tablo, grafik, şekil …) anlamlandırabilir (karşılaştırma, eşleştirme gibi tekniklerle).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Metni günlük hayatla ilişkilendirerek metindeki problemlere çözüm üretebilir.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Metin veya metinlerdeki benzerlikleri, farklılıkları, ayrıntıları, önemsiz detayları, soyut kavramları; birçok kıstas ve görüşü göz önünde bulundurarak fark edebilir, değerlendirebilir, analiz edebilir.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Görsellerle veya metinle verilen hiciv ve nüktelerdeki mesajı yorumlayabilir.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500" dirty="0"/>
              <a:t>Problemlere yaratıcı çözümler üretebilir.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9A0CE6-C048-4262-A344-B7B5BE1868A1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46069504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«</a:t>
            </a:r>
            <a:r>
              <a:rPr lang="tr-TR" sz="3000" b="1" dirty="0"/>
              <a:t>Türkçe Dersine verilen değer» indeksi için kullanılan maddeler</a:t>
            </a:r>
            <a:endParaRPr lang="tr-TR" sz="3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46868" y="1207404"/>
            <a:ext cx="11298264" cy="51489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Türkçe dersini öğrenmenin bana günlük yaşamda yardımcı olacağını düşünürüm.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Diğer dersleri öğrenmek için Türkçe dersine ihtiyacım var.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Hayatta başarılı olmak için Türkçe öğrenmek önemlidir.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İyi bir işe sahip olmak için Türkçe dersinde iyi olmam gerekir.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Daha iyi bir lisede/üniversitede okumak için Türkçe dersinde iyi olmam gerekir.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814AE44-0DAC-4716-9C2B-6E301C07CC1B}"/>
              </a:ext>
            </a:extLst>
          </p:cNvPr>
          <p:cNvSpPr txBox="1"/>
          <p:nvPr/>
        </p:nvSpPr>
        <p:spPr>
          <a:xfrm>
            <a:off x="9236765" y="6530378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05761140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Verilerin Analizi</a:t>
            </a:r>
            <a:endParaRPr lang="tr-TR" sz="3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582386" y="1393409"/>
            <a:ext cx="11001828" cy="4410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Anketlerde yer alan değişkenleri öğrencilerin başarı puanları ile ilişkilendirmek için aşağıdaki veri analizi çalışmaları yürütülmüştür: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Grupların ortalamalarının karşılaştırılmasına dayalı çalışmalarda t-testi ve </a:t>
            </a:r>
            <a:r>
              <a:rPr lang="tr-TR" sz="2400" dirty="0" err="1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varyans</a:t>
            </a: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analizi kullanılmış,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Değişkenler arasındaki ilişkileri belirlemek amacıyla </a:t>
            </a:r>
            <a:r>
              <a:rPr lang="tr-TR" sz="2400" dirty="0" err="1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Pearson</a:t>
            </a: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korelasyon katsayısı ve çoklu doğrusal regresyon katsayısı hesaplanmıştır.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00AFAA-ADBF-4ACE-AE8F-EE8E57068255}"/>
              </a:ext>
            </a:extLst>
          </p:cNvPr>
          <p:cNvSpPr txBox="1"/>
          <p:nvPr/>
        </p:nvSpPr>
        <p:spPr>
          <a:xfrm>
            <a:off x="9130749" y="6530378"/>
            <a:ext cx="29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4627580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BULGULAR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332294" y="2129734"/>
            <a:ext cx="3527411" cy="25985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Türkçe,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Matematik,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Fen Bilimleri,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Sosyal Bilgiler.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816E1F1-4966-4187-A478-00B962073CE5}"/>
              </a:ext>
            </a:extLst>
          </p:cNvPr>
          <p:cNvSpPr txBox="1"/>
          <p:nvPr/>
        </p:nvSpPr>
        <p:spPr>
          <a:xfrm>
            <a:off x="9183757" y="6530378"/>
            <a:ext cx="285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53827594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Türkçe Dersi Yeterlik Düzeyleri ve Puan Karşılıkları 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3043925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31351"/>
              </p:ext>
            </p:extLst>
          </p:nvPr>
        </p:nvGraphicFramePr>
        <p:xfrm>
          <a:off x="659652" y="1212521"/>
          <a:ext cx="10847296" cy="481697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87510">
                  <a:extLst>
                    <a:ext uri="{9D8B030D-6E8A-4147-A177-3AD203B41FA5}">
                      <a16:colId xmlns:a16="http://schemas.microsoft.com/office/drawing/2014/main" val="3086833139"/>
                    </a:ext>
                  </a:extLst>
                </a:gridCol>
                <a:gridCol w="5759786">
                  <a:extLst>
                    <a:ext uri="{9D8B030D-6E8A-4147-A177-3AD203B41FA5}">
                      <a16:colId xmlns:a16="http://schemas.microsoft.com/office/drawing/2014/main" val="3473867958"/>
                    </a:ext>
                  </a:extLst>
                </a:gridCol>
              </a:tblGrid>
              <a:tr h="57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Puan Karşılığı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844555"/>
                  </a:ext>
                </a:extLst>
              </a:tr>
              <a:tr h="57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253,39’dan düşük 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968802"/>
                  </a:ext>
                </a:extLst>
              </a:tr>
              <a:tr h="102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Temel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253,39</a:t>
                      </a:r>
                      <a:r>
                        <a:rPr lang="tr-TR" sz="2200" baseline="0" dirty="0">
                          <a:effectLst/>
                        </a:rPr>
                        <a:t> dahil olmak üzere </a:t>
                      </a:r>
                      <a:r>
                        <a:rPr lang="tr-TR" sz="2200" dirty="0">
                          <a:effectLst/>
                        </a:rPr>
                        <a:t>367,88’e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211656"/>
                  </a:ext>
                </a:extLst>
              </a:tr>
              <a:tr h="102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367,88 dahil olmak üzere 486,00’ya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297603"/>
                  </a:ext>
                </a:extLst>
              </a:tr>
              <a:tr h="102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486,00 dahil olmak</a:t>
                      </a:r>
                      <a:r>
                        <a:rPr lang="tr-TR" sz="2200" baseline="0" dirty="0">
                          <a:effectLst/>
                        </a:rPr>
                        <a:t> üzere</a:t>
                      </a:r>
                      <a:r>
                        <a:rPr lang="tr-TR" sz="2200" dirty="0">
                          <a:effectLst/>
                        </a:rPr>
                        <a:t> 574,20’ye</a:t>
                      </a:r>
                      <a:r>
                        <a:rPr lang="tr-TR" sz="2200" baseline="0" dirty="0">
                          <a:effectLst/>
                        </a:rPr>
                        <a:t>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01469"/>
                  </a:ext>
                </a:extLst>
              </a:tr>
              <a:tr h="57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İleri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574,20 ve üzeri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3037373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F869B1C9-7B39-4DFC-ABF8-B39A75E1666F}"/>
              </a:ext>
            </a:extLst>
          </p:cNvPr>
          <p:cNvSpPr txBox="1"/>
          <p:nvPr/>
        </p:nvSpPr>
        <p:spPr>
          <a:xfrm>
            <a:off x="9250017" y="6530378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9102293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Öğrencilerin Yeterlik Düzeylerindeki Dağılımı (Türkçe)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693561"/>
              </p:ext>
            </p:extLst>
          </p:nvPr>
        </p:nvGraphicFramePr>
        <p:xfrm>
          <a:off x="735106" y="1398493"/>
          <a:ext cx="10345269" cy="46316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47663">
                  <a:extLst>
                    <a:ext uri="{9D8B030D-6E8A-4147-A177-3AD203B41FA5}">
                      <a16:colId xmlns:a16="http://schemas.microsoft.com/office/drawing/2014/main" val="4018937244"/>
                    </a:ext>
                  </a:extLst>
                </a:gridCol>
                <a:gridCol w="3448803">
                  <a:extLst>
                    <a:ext uri="{9D8B030D-6E8A-4147-A177-3AD203B41FA5}">
                      <a16:colId xmlns:a16="http://schemas.microsoft.com/office/drawing/2014/main" val="2159180743"/>
                    </a:ext>
                  </a:extLst>
                </a:gridCol>
                <a:gridCol w="3448803">
                  <a:extLst>
                    <a:ext uri="{9D8B030D-6E8A-4147-A177-3AD203B41FA5}">
                      <a16:colId xmlns:a16="http://schemas.microsoft.com/office/drawing/2014/main" val="1701857587"/>
                    </a:ext>
                  </a:extLst>
                </a:gridCol>
              </a:tblGrid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Öğrenci Sayısı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Yüzdesi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662843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1244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3,6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556307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Temel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7779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22,4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431262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15478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44,6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836944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7979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23,0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9231249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İleri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2220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6,4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3510483"/>
                  </a:ext>
                </a:extLst>
              </a:tr>
              <a:tr h="66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Toplam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34700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100,0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378387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B93CE0F3-A1E0-44D0-91A8-00393BFA062B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71099943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Öğrencilerin Yeterlik Düzeylerindeki Dağılımı (Türkçe)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84805"/>
              </p:ext>
            </p:extLst>
          </p:nvPr>
        </p:nvGraphicFramePr>
        <p:xfrm>
          <a:off x="591670" y="1542075"/>
          <a:ext cx="10434919" cy="19489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77539">
                  <a:extLst>
                    <a:ext uri="{9D8B030D-6E8A-4147-A177-3AD203B41FA5}">
                      <a16:colId xmlns:a16="http://schemas.microsoft.com/office/drawing/2014/main" val="813324110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3362648329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713137549"/>
                    </a:ext>
                  </a:extLst>
                </a:gridCol>
              </a:tblGrid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Yeterlik Düzeyi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345682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Temelaltı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935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5,3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0606700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4633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26,0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6155602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7799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43,8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6294959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3540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19,9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9306776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888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5,0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1510701"/>
                  </a:ext>
                </a:extLst>
              </a:tr>
              <a:tr h="24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17795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8886502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5172" y="9995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Türkçe Testine Ait Yeterlik Düzeylerine Göre </a:t>
            </a:r>
            <a:r>
              <a:rPr lang="tr-TR" b="1" dirty="0">
                <a:solidFill>
                  <a:schemeClr val="bg1"/>
                </a:solidFill>
              </a:rPr>
              <a:t>Erkek Öğrencilerin</a:t>
            </a:r>
            <a:r>
              <a:rPr lang="tr-TR" dirty="0">
                <a:solidFill>
                  <a:schemeClr val="bg1"/>
                </a:solidFill>
              </a:rPr>
              <a:t> Dağılımı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84093" y="36287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Türkçe Testine Ait Yeterlik Düzeylerine Göre </a:t>
            </a:r>
            <a:r>
              <a:rPr lang="tr-TR" b="1" dirty="0">
                <a:solidFill>
                  <a:schemeClr val="bg1"/>
                </a:solidFill>
              </a:rPr>
              <a:t>Kız Öğrencilerin</a:t>
            </a:r>
            <a:r>
              <a:rPr lang="tr-TR" dirty="0">
                <a:solidFill>
                  <a:schemeClr val="bg1"/>
                </a:solidFill>
              </a:rPr>
              <a:t> Dağılımı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54655"/>
              </p:ext>
            </p:extLst>
          </p:nvPr>
        </p:nvGraphicFramePr>
        <p:xfrm>
          <a:off x="591669" y="4154821"/>
          <a:ext cx="10434919" cy="21384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77539">
                  <a:extLst>
                    <a:ext uri="{9D8B030D-6E8A-4147-A177-3AD203B41FA5}">
                      <a16:colId xmlns:a16="http://schemas.microsoft.com/office/drawing/2014/main" val="3799572149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1718262131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3473019517"/>
                    </a:ext>
                  </a:extLst>
                </a:gridCol>
              </a:tblGrid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352788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1,8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5568199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3146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18,6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5793334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7679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45,4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1430196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4439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26,3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3660710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1332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7,9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3496670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16905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4803747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25A2635C-DB9F-4911-84EB-8C604608C681}"/>
              </a:ext>
            </a:extLst>
          </p:cNvPr>
          <p:cNvSpPr txBox="1"/>
          <p:nvPr/>
        </p:nvSpPr>
        <p:spPr>
          <a:xfrm>
            <a:off x="9236765" y="6530378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53813934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İBBS’ye</a:t>
            </a:r>
            <a:r>
              <a:rPr lang="tr-TR" sz="3200" b="1" dirty="0"/>
              <a:t> Göre Yeterlik Düzeyleri (Türkçe)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2970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Türkçe,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Matematik,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Fen ve Teknoloji,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Sosyal Bilgiler.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258275"/>
              </p:ext>
            </p:extLst>
          </p:nvPr>
        </p:nvGraphicFramePr>
        <p:xfrm>
          <a:off x="285172" y="837851"/>
          <a:ext cx="11629505" cy="573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F389FF12-6C94-4735-86FB-243405906F5B}"/>
              </a:ext>
            </a:extLst>
          </p:cNvPr>
          <p:cNvSpPr txBox="1"/>
          <p:nvPr/>
        </p:nvSpPr>
        <p:spPr>
          <a:xfrm>
            <a:off x="9276523" y="6530378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4023873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Okul Türüne Göre Yeterlik Düzeyleri (Türkçe)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3790943954"/>
              </p:ext>
            </p:extLst>
          </p:nvPr>
        </p:nvGraphicFramePr>
        <p:xfrm>
          <a:off x="285172" y="842681"/>
          <a:ext cx="11207581" cy="52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11162D93-ABEA-4C19-B980-51BBB07CE24F}"/>
              </a:ext>
            </a:extLst>
          </p:cNvPr>
          <p:cNvSpPr txBox="1"/>
          <p:nvPr/>
        </p:nvSpPr>
        <p:spPr>
          <a:xfrm>
            <a:off x="9263271" y="6530378"/>
            <a:ext cx="27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22428023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(Öğrenci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7326" y="1183341"/>
            <a:ext cx="11591948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Anne Eğitim Düzeyi: Doktora &gt; Lisans &gt; </a:t>
            </a:r>
            <a:r>
              <a:rPr lang="tr-TR" sz="2400" dirty="0">
                <a:solidFill>
                  <a:srgbClr val="FF0000"/>
                </a:solidFill>
              </a:rPr>
              <a:t>Ön Lisans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Yüksek Lisans </a:t>
            </a:r>
            <a:r>
              <a:rPr lang="tr-TR" sz="2400" dirty="0"/>
              <a:t>&gt; Lise &gt; Orta okul &gt; İlkokul &gt; İlkokula gitmedi ya da ilkokul terk.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SED: Korelasyon katsayısı: .30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Eğitim Hedefi: YL ya da DR yapmak &gt; Lisans &gt; Yüksekokul &gt; Lise (Tüm ikili gruplar arasında)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81 ve üzeri kitap &gt; 51-80 kitap &gt; 16-50 kitap &gt; 6-15 kitap &gt; 0-5 kitap (Tüm ikili     gruplar arasında)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Destekleme Yetiştirme Kurslarına Katılım (Her iki dönem de katıldım.)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Aile İlgisi ve Baskısı: .12, -.12.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Ödev İçin Harcanan Süre: 16-30 dakika &gt; 31-60 dakika &gt;  61-90 dakika &gt; 90 dakikadan daha fazla &gt; 15 dakika ya da daha az (Tüm ikili gruplar arasında).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Türkçe dersine verilen değer, Türkçe dersine yönelik sevgi ve Türkçe dersine ilişkin öz-yeterlik: .07, .04, .21.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988DAB5-5AE4-41D0-9C10-40A7287CBE92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2241378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Mevcut Değerlendirme Uygulamalarındaki Sorunlar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3664" y="1765425"/>
            <a:ext cx="10284672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Beceriden ziyade bilgi odaklı sınav sistemi,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Üst düzey zihinsel özelliklerin ölçülememesi,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Öğrenci başarısını etkileyen özelliklerin belirlenememesi,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Maddelerin pilot uygulamaya tabi tutulamaması,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Puanların anlamının olduğu bir geribildirimin verilememesi.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74CF5A-9FBF-4D35-B83D-9FE2520E3E65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90317374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(Öğretmen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28171" y="1652967"/>
            <a:ext cx="10310257" cy="38911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Öğretmenin kıdemi (genel hizmet yılı) ve o okulda çalışma süresi: .23, .13.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gelişim indeksi: .16.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yeterlik algısı ve mesleki doyum: Manidar </a:t>
            </a:r>
            <a:r>
              <a:rPr lang="tr-TR" sz="2800" dirty="0" err="1"/>
              <a:t>yordayıcı</a:t>
            </a:r>
            <a:r>
              <a:rPr lang="tr-TR" sz="28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Ev ödevi verme sıklığı: </a:t>
            </a:r>
            <a:r>
              <a:rPr lang="tr-TR" sz="2800" dirty="0">
                <a:solidFill>
                  <a:srgbClr val="FF0000"/>
                </a:solidFill>
              </a:rPr>
              <a:t>haftada 1-2 kez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rgbClr val="FF0000"/>
                </a:solidFill>
              </a:rPr>
              <a:t> haftada 3 ya da daha fazla </a:t>
            </a:r>
            <a:r>
              <a:rPr lang="tr-TR" sz="2800" dirty="0"/>
              <a:t>&gt; ev ödevi vermem.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4F59DD-D423-453E-8225-D73B26604AC4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80185134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(Okul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471" y="2009973"/>
            <a:ext cx="10107057" cy="32448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Okul türü: </a:t>
            </a:r>
            <a:r>
              <a:rPr lang="tr-TR" sz="2800" dirty="0">
                <a:solidFill>
                  <a:srgbClr val="FF0000"/>
                </a:solidFill>
              </a:rPr>
              <a:t>imam hatip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rgbClr val="FF0000"/>
                </a:solidFill>
              </a:rPr>
              <a:t> genel ortaokul </a:t>
            </a:r>
            <a:r>
              <a:rPr lang="tr-TR" sz="2800" dirty="0"/>
              <a:t>&gt; YBO.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Sınıf mevcudu: </a:t>
            </a:r>
            <a:r>
              <a:rPr lang="tr-TR" sz="2800" dirty="0">
                <a:solidFill>
                  <a:srgbClr val="FF0000"/>
                </a:solidFill>
              </a:rPr>
              <a:t>25-30 arası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rgbClr val="FF0000"/>
                </a:solidFill>
              </a:rPr>
              <a:t> 25’ten az </a:t>
            </a:r>
            <a:r>
              <a:rPr lang="tr-TR" sz="2800" dirty="0"/>
              <a:t>&gt; 41 ve daha fazla &gt; 31-40 arası.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sorunlar indeksi: -.24.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olmayan sorunlar indeksi: -.33.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686473-429D-49BC-83E3-42E08134B098}"/>
              </a:ext>
            </a:extLst>
          </p:cNvPr>
          <p:cNvSpPr txBox="1"/>
          <p:nvPr/>
        </p:nvSpPr>
        <p:spPr>
          <a:xfrm>
            <a:off x="9276523" y="6530378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39723947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Matematik Dersi Yeterlik Düzeyleri ve Puan Karşılıkları 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391072"/>
              </p:ext>
            </p:extLst>
          </p:nvPr>
        </p:nvGraphicFramePr>
        <p:xfrm>
          <a:off x="285172" y="1362635"/>
          <a:ext cx="10902780" cy="4805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1390">
                  <a:extLst>
                    <a:ext uri="{9D8B030D-6E8A-4147-A177-3AD203B41FA5}">
                      <a16:colId xmlns:a16="http://schemas.microsoft.com/office/drawing/2014/main" val="77329078"/>
                    </a:ext>
                  </a:extLst>
                </a:gridCol>
                <a:gridCol w="5451390">
                  <a:extLst>
                    <a:ext uri="{9D8B030D-6E8A-4147-A177-3AD203B41FA5}">
                      <a16:colId xmlns:a16="http://schemas.microsoft.com/office/drawing/2014/main" val="2989159218"/>
                    </a:ext>
                  </a:extLst>
                </a:gridCol>
              </a:tblGrid>
              <a:tr h="612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Puan Karşılığı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190566"/>
                  </a:ext>
                </a:extLst>
              </a:tr>
              <a:tr h="61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351,10’dan düşük 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586894"/>
                  </a:ext>
                </a:extLst>
              </a:tr>
              <a:tr h="98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Temel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351,10 dahil</a:t>
                      </a:r>
                      <a:r>
                        <a:rPr lang="tr-TR" sz="2200" baseline="0" dirty="0">
                          <a:effectLst/>
                        </a:rPr>
                        <a:t> olmak üzere</a:t>
                      </a:r>
                      <a:r>
                        <a:rPr lang="tr-TR" sz="2200" dirty="0">
                          <a:effectLst/>
                        </a:rPr>
                        <a:t> 451,00’a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552652"/>
                  </a:ext>
                </a:extLst>
              </a:tr>
              <a:tr h="98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Orta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451,00 dahil olmak üzere 557,80’e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009094"/>
                  </a:ext>
                </a:extLst>
              </a:tr>
              <a:tr h="98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557,80 dahil olmak üzere 625,54’e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2186270"/>
                  </a:ext>
                </a:extLst>
              </a:tr>
              <a:tr h="61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İleri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625,54 ve üzeri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6312410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B2D152FB-D39C-4FB8-BA10-4692B257AE63}"/>
              </a:ext>
            </a:extLst>
          </p:cNvPr>
          <p:cNvSpPr txBox="1"/>
          <p:nvPr/>
        </p:nvSpPr>
        <p:spPr>
          <a:xfrm>
            <a:off x="9250017" y="6530378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78837528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Öğrencilerin Yeterlik Düzeylerindeki Dağılımı (Matematik)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282770"/>
              </p:ext>
            </p:extLst>
          </p:nvPr>
        </p:nvGraphicFramePr>
        <p:xfrm>
          <a:off x="856876" y="1326043"/>
          <a:ext cx="10452847" cy="458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3513">
                  <a:extLst>
                    <a:ext uri="{9D8B030D-6E8A-4147-A177-3AD203B41FA5}">
                      <a16:colId xmlns:a16="http://schemas.microsoft.com/office/drawing/2014/main" val="141471024"/>
                    </a:ext>
                  </a:extLst>
                </a:gridCol>
                <a:gridCol w="3484667">
                  <a:extLst>
                    <a:ext uri="{9D8B030D-6E8A-4147-A177-3AD203B41FA5}">
                      <a16:colId xmlns:a16="http://schemas.microsoft.com/office/drawing/2014/main" val="2923468465"/>
                    </a:ext>
                  </a:extLst>
                </a:gridCol>
                <a:gridCol w="3484667">
                  <a:extLst>
                    <a:ext uri="{9D8B030D-6E8A-4147-A177-3AD203B41FA5}">
                      <a16:colId xmlns:a16="http://schemas.microsoft.com/office/drawing/2014/main" val="2260045050"/>
                    </a:ext>
                  </a:extLst>
                </a:gridCol>
              </a:tblGrid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Sayısı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Yüzdesi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555507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9148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26,4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4838055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Temel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11632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33,6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573955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9956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28,7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97235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2856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8,2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407301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İleri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1066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3,1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37001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Toplam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34658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100,0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601940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4B043F21-4CE4-4FA7-AC6F-4C03BF1E1C0A}"/>
              </a:ext>
            </a:extLst>
          </p:cNvPr>
          <p:cNvSpPr txBox="1"/>
          <p:nvPr/>
        </p:nvSpPr>
        <p:spPr>
          <a:xfrm>
            <a:off x="9263271" y="6530378"/>
            <a:ext cx="27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83184754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Öğrencilerin Yeterlik Düzeylerindeki Dağılımı (Matematik)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85172" y="9995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Matematik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Erkek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84093" y="36287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prstClr val="black"/>
                </a:solidFill>
                <a:latin typeface="Trebuchet MS" panose="020B0603020202020204"/>
              </a:rPr>
              <a:t>Matematik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Kız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28097"/>
              </p:ext>
            </p:extLst>
          </p:nvPr>
        </p:nvGraphicFramePr>
        <p:xfrm>
          <a:off x="591669" y="1525621"/>
          <a:ext cx="10434918" cy="1948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8306">
                  <a:extLst>
                    <a:ext uri="{9D8B030D-6E8A-4147-A177-3AD203B41FA5}">
                      <a16:colId xmlns:a16="http://schemas.microsoft.com/office/drawing/2014/main" val="2908864225"/>
                    </a:ext>
                  </a:extLst>
                </a:gridCol>
                <a:gridCol w="3478306">
                  <a:extLst>
                    <a:ext uri="{9D8B030D-6E8A-4147-A177-3AD203B41FA5}">
                      <a16:colId xmlns:a16="http://schemas.microsoft.com/office/drawing/2014/main" val="467301847"/>
                    </a:ext>
                  </a:extLst>
                </a:gridCol>
                <a:gridCol w="3478306">
                  <a:extLst>
                    <a:ext uri="{9D8B030D-6E8A-4147-A177-3AD203B41FA5}">
                      <a16:colId xmlns:a16="http://schemas.microsoft.com/office/drawing/2014/main" val="1673668395"/>
                    </a:ext>
                  </a:extLst>
                </a:gridCol>
              </a:tblGrid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Yeterlik Düzeyi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404592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Temelaltı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4978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28,0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7846261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5884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33,1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7764533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4865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27,4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7209644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1452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8,2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5711239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İleri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593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3,3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5420565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17772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140001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51013"/>
              </p:ext>
            </p:extLst>
          </p:nvPr>
        </p:nvGraphicFramePr>
        <p:xfrm>
          <a:off x="591669" y="4074418"/>
          <a:ext cx="10434917" cy="232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6133">
                  <a:extLst>
                    <a:ext uri="{9D8B030D-6E8A-4147-A177-3AD203B41FA5}">
                      <a16:colId xmlns:a16="http://schemas.microsoft.com/office/drawing/2014/main" val="4041060979"/>
                    </a:ext>
                  </a:extLst>
                </a:gridCol>
                <a:gridCol w="3426133">
                  <a:extLst>
                    <a:ext uri="{9D8B030D-6E8A-4147-A177-3AD203B41FA5}">
                      <a16:colId xmlns:a16="http://schemas.microsoft.com/office/drawing/2014/main" val="909040251"/>
                    </a:ext>
                  </a:extLst>
                </a:gridCol>
                <a:gridCol w="3582651">
                  <a:extLst>
                    <a:ext uri="{9D8B030D-6E8A-4147-A177-3AD203B41FA5}">
                      <a16:colId xmlns:a16="http://schemas.microsoft.com/office/drawing/2014/main" val="3896065539"/>
                    </a:ext>
                  </a:extLst>
                </a:gridCol>
              </a:tblGrid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480191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4170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24,7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7848748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5748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34,0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0533047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5091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9663717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1404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8,3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4415994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473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2,8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0465532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16886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0185219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D06E274C-ED7A-4B89-B4A2-5A38093BBF8C}"/>
              </a:ext>
            </a:extLst>
          </p:cNvPr>
          <p:cNvSpPr txBox="1"/>
          <p:nvPr/>
        </p:nvSpPr>
        <p:spPr>
          <a:xfrm>
            <a:off x="9263271" y="6530378"/>
            <a:ext cx="27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36027792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İBBS’ye</a:t>
            </a:r>
            <a:r>
              <a:rPr lang="tr-TR" sz="3200" b="1" dirty="0"/>
              <a:t> Göre Yeterlik Düzeyleri (Matematik)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45784" y="1732810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99007"/>
              </p:ext>
            </p:extLst>
          </p:nvPr>
        </p:nvGraphicFramePr>
        <p:xfrm>
          <a:off x="0" y="982132"/>
          <a:ext cx="12191999" cy="55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1342849-10BE-453E-A2E6-6B685857740D}"/>
              </a:ext>
            </a:extLst>
          </p:cNvPr>
          <p:cNvSpPr txBox="1"/>
          <p:nvPr/>
        </p:nvSpPr>
        <p:spPr>
          <a:xfrm>
            <a:off x="9210261" y="6530378"/>
            <a:ext cx="2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77067133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Okul Türüne Göre Yeterlik Düzeyleri (Matematik)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239423092"/>
              </p:ext>
            </p:extLst>
          </p:nvPr>
        </p:nvGraphicFramePr>
        <p:xfrm>
          <a:off x="519953" y="982133"/>
          <a:ext cx="11116235" cy="540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31696602-E275-4EC5-965D-EEA6D3771775}"/>
              </a:ext>
            </a:extLst>
          </p:cNvPr>
          <p:cNvSpPr txBox="1"/>
          <p:nvPr/>
        </p:nvSpPr>
        <p:spPr>
          <a:xfrm>
            <a:off x="9210261" y="6530378"/>
            <a:ext cx="2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35534730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(Öğrenci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2729" y="1219201"/>
            <a:ext cx="11591948" cy="5186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Anne Eğitim Düzeyi: </a:t>
            </a:r>
            <a:r>
              <a:rPr lang="tr-TR" sz="2400" dirty="0">
                <a:solidFill>
                  <a:srgbClr val="FF0000"/>
                </a:solidFill>
              </a:rPr>
              <a:t>Doktora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Lisans </a:t>
            </a:r>
            <a:r>
              <a:rPr lang="tr-TR" sz="2400" dirty="0"/>
              <a:t>&gt; </a:t>
            </a:r>
            <a:r>
              <a:rPr lang="tr-TR" sz="2400" dirty="0">
                <a:solidFill>
                  <a:schemeClr val="accent6"/>
                </a:solidFill>
              </a:rPr>
              <a:t>Yüksek Lisans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chemeClr val="accent6"/>
                </a:solidFill>
              </a:rPr>
              <a:t> Ön Lisans </a:t>
            </a:r>
            <a:r>
              <a:rPr lang="tr-TR" sz="2400" dirty="0"/>
              <a:t>&gt; Lise &gt; Ortaokul &gt; İlkokul &gt; Okula gitmedi ya da ilkokul terk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SED: Korelasyon katsayısı: .37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Eğitim Hedefi: YL ya da DR yapmak &gt; Lisans &gt; Yüksekokul &gt; Lise (Tüm ikili gruplar arasında).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81 ve üzeri kitap &gt; 51-80 kitap &gt; 16-50 kitap &gt; 6-15 kitap &gt; 0-5 kitap (Tüm ikili       gruplar arasında).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Destekleme Yetiştirme Kurslarına Katılım (Her iki dönem de katıldım.)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Aile İlgisi ve Baskısı: .11, -.10.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Ödev İçin Harcanan Süre: 31-60 dakika &gt; 61-90 dakika &gt; 16-30 dakika  &gt; 90 dakikadan daha fazla &gt; 15 dakika ya da daha az (Tüm ikili gruplar arasında).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Matematik dersine verilen değer, matematik dersine yönelik sevgi ve matematik dersine ilişkin öz-yeterlik: .09, .14, .26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D16905D-3C22-45BC-A1B6-964CBB8F1112}"/>
              </a:ext>
            </a:extLst>
          </p:cNvPr>
          <p:cNvSpPr txBox="1"/>
          <p:nvPr/>
        </p:nvSpPr>
        <p:spPr>
          <a:xfrm>
            <a:off x="9263271" y="6530378"/>
            <a:ext cx="27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23260854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(Öğretmen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32559" y="1354661"/>
            <a:ext cx="10326882" cy="45375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Öğretmenin kıdemi (genel hizmet yılı) ve o okulda çalışma süresi: .30, .20.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gelişim indeksi: .10.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yeterlik algısı ve mesleki doyum: Manidar </a:t>
            </a:r>
            <a:r>
              <a:rPr lang="tr-TR" sz="2800" dirty="0" err="1"/>
              <a:t>yordayıcı</a:t>
            </a:r>
            <a:r>
              <a:rPr lang="tr-TR" sz="28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Ev ödevi verme sıklığı: Ev ödevi vermem &gt; haftada 1 ya da 2 kez &gt; haftada 3 ya da daha fazla (Tüm ikili gruplar arasında).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FF61945-9A4E-44F8-AD1D-D22B620189C0}"/>
              </a:ext>
            </a:extLst>
          </p:cNvPr>
          <p:cNvSpPr txBox="1"/>
          <p:nvPr/>
        </p:nvSpPr>
        <p:spPr>
          <a:xfrm>
            <a:off x="9197009" y="6530378"/>
            <a:ext cx="284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05274998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(Okul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35016" y="1352245"/>
            <a:ext cx="10921967" cy="45375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Okul türü: genel ortaokul &gt; imam hatip ortaokulu &gt; YBO (Manidar farklılık, genel ortaokullar ile YBO arasındaki farklılıktan kaynaklanmaktadır).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Sınıf mevcudu: 25-30 arası &gt; 25’ten az &gt; 31-40 arası &gt; 41 ve daha fazla (Hiçbir ikili grup arasında manidar farklılık yok).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sorunlar indeksi: -.27.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olmayan sorunlar indeksi: -.39.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F1B827-96E9-46EF-A1D5-60ED14FC8278}"/>
              </a:ext>
            </a:extLst>
          </p:cNvPr>
          <p:cNvSpPr txBox="1"/>
          <p:nvPr/>
        </p:nvSpPr>
        <p:spPr>
          <a:xfrm>
            <a:off x="9250017" y="6530378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8180934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ABİDE’nin</a:t>
            </a:r>
            <a:r>
              <a:rPr lang="tr-TR" sz="3200" b="1" dirty="0"/>
              <a:t> Getirdiği Yenilikler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50971" y="1392769"/>
            <a:ext cx="10664657" cy="44564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Öğrencilerin akademik becerilere sahip olma durumlarının </a:t>
            </a:r>
            <a:r>
              <a:rPr lang="tr-TR" sz="2400" dirty="0">
                <a:solidFill>
                  <a:srgbClr val="FF0000"/>
                </a:solidFill>
              </a:rPr>
              <a:t>düzenli ve sistematik</a:t>
            </a:r>
            <a:r>
              <a:rPr lang="tr-TR" sz="2400" dirty="0"/>
              <a:t> olarak izlenmesi,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Öğrencilerin </a:t>
            </a:r>
            <a:r>
              <a:rPr lang="tr-TR" sz="2400" dirty="0">
                <a:solidFill>
                  <a:srgbClr val="FF0000"/>
                </a:solidFill>
              </a:rPr>
              <a:t>üst düzey zihinsel özelliklerinin </a:t>
            </a:r>
            <a:r>
              <a:rPr lang="tr-TR" sz="2400" dirty="0"/>
              <a:t>ölçülmesinde </a:t>
            </a:r>
            <a:r>
              <a:rPr lang="tr-TR" sz="2400" dirty="0">
                <a:solidFill>
                  <a:srgbClr val="FF0000"/>
                </a:solidFill>
              </a:rPr>
              <a:t>açık uçlu soruların</a:t>
            </a:r>
            <a:r>
              <a:rPr lang="tr-TR" sz="2400" dirty="0"/>
              <a:t> kullanılması,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Öğrenci yeterliklerinin </a:t>
            </a:r>
            <a:r>
              <a:rPr lang="tr-TR" sz="2400" dirty="0"/>
              <a:t>belirlenmesi ve öğrencilere </a:t>
            </a:r>
            <a:r>
              <a:rPr lang="tr-TR" sz="2400" dirty="0">
                <a:solidFill>
                  <a:srgbClr val="FF0000"/>
                </a:solidFill>
              </a:rPr>
              <a:t>puanların anlamının </a:t>
            </a:r>
            <a:r>
              <a:rPr lang="tr-TR" sz="2400" dirty="0"/>
              <a:t>olduğu bir geribildirim verilmesi,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Bağlamsal özelliklerin ölçülmesinde kullanılan anketler yoluyla </a:t>
            </a:r>
            <a:r>
              <a:rPr lang="tr-TR" sz="2400" dirty="0">
                <a:solidFill>
                  <a:srgbClr val="FF0000"/>
                </a:solidFill>
              </a:rPr>
              <a:t>öğrenci başarısını etkileyen faktörlerin </a:t>
            </a:r>
            <a:r>
              <a:rPr lang="tr-TR" sz="2400" dirty="0"/>
              <a:t>ortaya konulması,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AA59285-C233-4D00-BD58-42A0D1D3C8BA}"/>
              </a:ext>
            </a:extLst>
          </p:cNvPr>
          <p:cNvSpPr txBox="1"/>
          <p:nvPr/>
        </p:nvSpPr>
        <p:spPr>
          <a:xfrm>
            <a:off x="9130749" y="6530378"/>
            <a:ext cx="29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424981283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Fen Bilimleri Dersi Yeterlik Düzeyleri ve Puan Karşılıkları 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891035"/>
              </p:ext>
            </p:extLst>
          </p:nvPr>
        </p:nvGraphicFramePr>
        <p:xfrm>
          <a:off x="285171" y="1326776"/>
          <a:ext cx="11422734" cy="491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1367">
                  <a:extLst>
                    <a:ext uri="{9D8B030D-6E8A-4147-A177-3AD203B41FA5}">
                      <a16:colId xmlns:a16="http://schemas.microsoft.com/office/drawing/2014/main" val="1760494598"/>
                    </a:ext>
                  </a:extLst>
                </a:gridCol>
                <a:gridCol w="5711367">
                  <a:extLst>
                    <a:ext uri="{9D8B030D-6E8A-4147-A177-3AD203B41FA5}">
                      <a16:colId xmlns:a16="http://schemas.microsoft.com/office/drawing/2014/main" val="2080190374"/>
                    </a:ext>
                  </a:extLst>
                </a:gridCol>
              </a:tblGrid>
              <a:tr h="718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Puan Karşılığı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959393"/>
                  </a:ext>
                </a:extLst>
              </a:tr>
              <a:tr h="718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326,72’den düşük 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879655"/>
                  </a:ext>
                </a:extLst>
              </a:tr>
              <a:tr h="718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Temel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326,72 dahil olmak üzere 437,80’e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5094337"/>
                  </a:ext>
                </a:extLst>
              </a:tr>
              <a:tr h="1022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437,80 dahil olmak üzere 518,20’ye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741664"/>
                  </a:ext>
                </a:extLst>
              </a:tr>
              <a:tr h="1022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518,20 dahil olmak üzere 571,50’ye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112270"/>
                  </a:ext>
                </a:extLst>
              </a:tr>
              <a:tr h="718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İleri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571,50 ve üzeri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37709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AE7E27C7-1628-45F7-8586-89FA85BCC6F4}"/>
              </a:ext>
            </a:extLst>
          </p:cNvPr>
          <p:cNvSpPr txBox="1"/>
          <p:nvPr/>
        </p:nvSpPr>
        <p:spPr>
          <a:xfrm>
            <a:off x="9183757" y="6530378"/>
            <a:ext cx="285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922514840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430306"/>
            <a:ext cx="12192000" cy="1097056"/>
          </a:xfrm>
        </p:spPr>
        <p:txBody>
          <a:bodyPr/>
          <a:lstStyle/>
          <a:p>
            <a:pPr algn="ctr"/>
            <a:r>
              <a:rPr lang="tr-TR" sz="2800" b="1" dirty="0"/>
              <a:t>Öğrencilerin Yeterlik Düzeylerindeki Dağılımı (Fen Bilimleri)</a:t>
            </a:r>
            <a:endParaRPr lang="tr-TR" sz="28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351045"/>
              </p:ext>
            </p:extLst>
          </p:nvPr>
        </p:nvGraphicFramePr>
        <p:xfrm>
          <a:off x="704477" y="1193673"/>
          <a:ext cx="10757646" cy="4470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5090">
                  <a:extLst>
                    <a:ext uri="{9D8B030D-6E8A-4147-A177-3AD203B41FA5}">
                      <a16:colId xmlns:a16="http://schemas.microsoft.com/office/drawing/2014/main" val="2994146050"/>
                    </a:ext>
                  </a:extLst>
                </a:gridCol>
                <a:gridCol w="3586278">
                  <a:extLst>
                    <a:ext uri="{9D8B030D-6E8A-4147-A177-3AD203B41FA5}">
                      <a16:colId xmlns:a16="http://schemas.microsoft.com/office/drawing/2014/main" val="2646874072"/>
                    </a:ext>
                  </a:extLst>
                </a:gridCol>
                <a:gridCol w="3586278">
                  <a:extLst>
                    <a:ext uri="{9D8B030D-6E8A-4147-A177-3AD203B41FA5}">
                      <a16:colId xmlns:a16="http://schemas.microsoft.com/office/drawing/2014/main" val="3030559603"/>
                    </a:ext>
                  </a:extLst>
                </a:gridCol>
              </a:tblGrid>
              <a:tr h="553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Sayısı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Yüzdesi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549018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6203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17,9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4116558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Temel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11945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34,4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71802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11544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33,3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475857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3582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10,3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73624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İleri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1419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4,1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599790"/>
                  </a:ext>
                </a:extLst>
              </a:tr>
              <a:tr h="6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Toplam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34693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100,0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127638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BA6E5D22-B962-4661-9971-5192CFACEB89}"/>
              </a:ext>
            </a:extLst>
          </p:cNvPr>
          <p:cNvSpPr txBox="1"/>
          <p:nvPr/>
        </p:nvSpPr>
        <p:spPr>
          <a:xfrm>
            <a:off x="9553073" y="6530378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66965524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Öğrencilerin Yeterlik Düzeylerindeki Dağılımı (Fen Bilimleri)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85172" y="9995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Fen Bilimleri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Erkek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84093" y="36287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Fen Bilimleri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Kız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51333"/>
              </p:ext>
            </p:extLst>
          </p:nvPr>
        </p:nvGraphicFramePr>
        <p:xfrm>
          <a:off x="591668" y="1445218"/>
          <a:ext cx="10434918" cy="1948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538">
                  <a:extLst>
                    <a:ext uri="{9D8B030D-6E8A-4147-A177-3AD203B41FA5}">
                      <a16:colId xmlns:a16="http://schemas.microsoft.com/office/drawing/2014/main" val="668619561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676178905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147330586"/>
                    </a:ext>
                  </a:extLst>
                </a:gridCol>
              </a:tblGrid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422910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3932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22,1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8078203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6136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34,5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2547704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5373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30,2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2195653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1702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9,6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684266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642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3,6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7390173"/>
                  </a:ext>
                </a:extLst>
              </a:tr>
              <a:tr h="23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17785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665741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61293"/>
              </p:ext>
            </p:extLst>
          </p:nvPr>
        </p:nvGraphicFramePr>
        <p:xfrm>
          <a:off x="591668" y="4206949"/>
          <a:ext cx="10434918" cy="1978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538">
                  <a:extLst>
                    <a:ext uri="{9D8B030D-6E8A-4147-A177-3AD203B41FA5}">
                      <a16:colId xmlns:a16="http://schemas.microsoft.com/office/drawing/2014/main" val="2455199521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435823082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3693878552"/>
                    </a:ext>
                  </a:extLst>
                </a:gridCol>
              </a:tblGrid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142741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2271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13,4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6438078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5809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34,4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0989787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6171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36,5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4706529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1880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9640225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777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4,6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0063747"/>
                  </a:ext>
                </a:extLst>
              </a:tr>
              <a:tr h="28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16908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3324840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63AA5662-27FB-4EA0-AD6D-25A69C7CFB4F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3112959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İBBS’ye</a:t>
            </a:r>
            <a:r>
              <a:rPr lang="tr-TR" sz="3200" b="1" dirty="0"/>
              <a:t> Göre Yeterlik Düzeyleri (Fen Bilimleri)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530233"/>
              </p:ext>
            </p:extLst>
          </p:nvPr>
        </p:nvGraphicFramePr>
        <p:xfrm>
          <a:off x="412375" y="810491"/>
          <a:ext cx="11502301" cy="562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6EFA7489-FA06-48C5-8F0A-04E88A688B48}"/>
              </a:ext>
            </a:extLst>
          </p:cNvPr>
          <p:cNvSpPr txBox="1"/>
          <p:nvPr/>
        </p:nvSpPr>
        <p:spPr>
          <a:xfrm>
            <a:off x="9250017" y="6530378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28029367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Okul Türüne Göre Yeterlik Düzeyleri (Fen Bilimleri)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757135173"/>
              </p:ext>
            </p:extLst>
          </p:nvPr>
        </p:nvGraphicFramePr>
        <p:xfrm>
          <a:off x="466165" y="982132"/>
          <a:ext cx="11205882" cy="525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9F14119-6DE3-49E9-8B05-80810D6F3109}"/>
              </a:ext>
            </a:extLst>
          </p:cNvPr>
          <p:cNvSpPr txBox="1"/>
          <p:nvPr/>
        </p:nvSpPr>
        <p:spPr>
          <a:xfrm>
            <a:off x="9263271" y="6530378"/>
            <a:ext cx="27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516372861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(Öğrenci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10557" y="1332388"/>
            <a:ext cx="10145486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Anne Eğitim Düzeyi: Doktora &gt; Lisans &gt; </a:t>
            </a:r>
            <a:r>
              <a:rPr lang="tr-TR" sz="2400" dirty="0">
                <a:solidFill>
                  <a:srgbClr val="FF0000"/>
                </a:solidFill>
              </a:rPr>
              <a:t>Ön lisans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Yüksek lisans </a:t>
            </a:r>
            <a:r>
              <a:rPr lang="tr-TR" sz="2400" dirty="0"/>
              <a:t>&gt; Lise &gt; </a:t>
            </a:r>
            <a:r>
              <a:rPr lang="tr-TR" sz="2400" dirty="0">
                <a:solidFill>
                  <a:schemeClr val="accent6"/>
                </a:solidFill>
              </a:rPr>
              <a:t>Ortaokul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chemeClr val="accent6"/>
                </a:solidFill>
              </a:rPr>
              <a:t> İlkokul</a:t>
            </a:r>
            <a:r>
              <a:rPr lang="tr-TR" sz="2400" dirty="0"/>
              <a:t> &gt; Okula gitmedi ya da ilkokul terk.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SED: Korelasyon katsayısı: .36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Eğitim Hedefi: YL ya da DR yapmak &gt; Lisans &gt; Yüksekokul &gt; Lise (Tüm ikili gruplar arasında).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81 ve üzeri kitap &gt; 51-80 kitap &gt; 16-50 kitap &gt; 6-15 kitap &gt; 0-5 kitap (Tüm ikili       gruplar arasında).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Destekleme Yetiştirme Kurslarına Katılım (Her iki dönem de katıldım.)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Aile İlgisi ve Baskısı: .12, -.13.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Ödev İçin Harcanan Süre: </a:t>
            </a:r>
            <a:r>
              <a:rPr lang="tr-TR" sz="2400" dirty="0">
                <a:solidFill>
                  <a:srgbClr val="FF0000"/>
                </a:solidFill>
              </a:rPr>
              <a:t>16-30 dakika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31-60 dakika </a:t>
            </a:r>
            <a:r>
              <a:rPr lang="tr-TR" sz="2400" dirty="0"/>
              <a:t>&gt; 61-90 dakika  &gt; 90 dakikadan daha fazla &gt; 15 dakika ya da daha az.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Derse verilen değer, derse yönelik sevgi ve derse ilişkin öz-yeterlik: .09, .14, .21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74B4413-8FDB-406A-B1F6-F5AC7FEFFC01}"/>
              </a:ext>
            </a:extLst>
          </p:cNvPr>
          <p:cNvSpPr txBox="1"/>
          <p:nvPr/>
        </p:nvSpPr>
        <p:spPr>
          <a:xfrm>
            <a:off x="9223513" y="6530378"/>
            <a:ext cx="28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182798948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(Öğretmen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21871" y="1085363"/>
            <a:ext cx="10522857" cy="38911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Öğretmenin kıdemi (genel hizmet yılı) ve o okulda çalışma süresi: .25, .18.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gelişim indeksi: .11.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yeterlik algısı ve mesleki doyum: Manidar </a:t>
            </a:r>
            <a:r>
              <a:rPr lang="tr-TR" sz="2800" dirty="0" err="1"/>
              <a:t>yordayıcı</a:t>
            </a:r>
            <a:r>
              <a:rPr lang="tr-TR" sz="28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Ev ödevi verme sıklığı: Ev ödevi vermem &gt; haftada 1 ya da 2 kez &gt; haftada 3 ya da daha fazla (Tüm ikili gruplar arasında).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B23F5F-A698-401F-9371-21CB343E16EF}"/>
              </a:ext>
            </a:extLst>
          </p:cNvPr>
          <p:cNvSpPr txBox="1"/>
          <p:nvPr/>
        </p:nvSpPr>
        <p:spPr>
          <a:xfrm>
            <a:off x="9236765" y="6530378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31279539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(Okul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1247" y="1652967"/>
            <a:ext cx="11629505" cy="38911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Okul türü: genel ortaokul &gt; imam hatip ortaokulu &gt; YBO (Hiçbir ikili grup arasında manidar farklılık yok).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Sınıf mevcudu: 25’ten az &gt; </a:t>
            </a:r>
            <a:r>
              <a:rPr lang="tr-TR" sz="2800" dirty="0">
                <a:solidFill>
                  <a:srgbClr val="FF0000"/>
                </a:solidFill>
              </a:rPr>
              <a:t>25-30 arası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rgbClr val="FF0000"/>
                </a:solidFill>
              </a:rPr>
              <a:t> 31-40 arası </a:t>
            </a:r>
            <a:r>
              <a:rPr lang="tr-TR" sz="2800" dirty="0"/>
              <a:t>&gt; 41 ve daha fazla (Hiçbir ikili grup arasında manidar farklılık yok).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sorunlar indeksi: -.30.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olmayan sorunlar indeksi: -.37.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B576B2-FA3E-4DD6-B01F-2396FB768215}"/>
              </a:ext>
            </a:extLst>
          </p:cNvPr>
          <p:cNvSpPr txBox="1"/>
          <p:nvPr/>
        </p:nvSpPr>
        <p:spPr>
          <a:xfrm>
            <a:off x="9210261" y="6530378"/>
            <a:ext cx="2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883339171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Sosyal Bilgiler Dersi Yeterlik Düzeyleri ve Puan Karşılıkları 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69242"/>
              </p:ext>
            </p:extLst>
          </p:nvPr>
        </p:nvGraphicFramePr>
        <p:xfrm>
          <a:off x="448233" y="1344704"/>
          <a:ext cx="10883154" cy="5131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1577">
                  <a:extLst>
                    <a:ext uri="{9D8B030D-6E8A-4147-A177-3AD203B41FA5}">
                      <a16:colId xmlns:a16="http://schemas.microsoft.com/office/drawing/2014/main" val="4059200446"/>
                    </a:ext>
                  </a:extLst>
                </a:gridCol>
                <a:gridCol w="5441577">
                  <a:extLst>
                    <a:ext uri="{9D8B030D-6E8A-4147-A177-3AD203B41FA5}">
                      <a16:colId xmlns:a16="http://schemas.microsoft.com/office/drawing/2014/main" val="4159589309"/>
                    </a:ext>
                  </a:extLst>
                </a:gridCol>
              </a:tblGrid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Puan Karşılığı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286733"/>
                  </a:ext>
                </a:extLst>
              </a:tr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271,69’dan düşük 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7272878"/>
                  </a:ext>
                </a:extLst>
              </a:tr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Temel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271,69 dahil olmak üzere 329,18’e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020127"/>
                  </a:ext>
                </a:extLst>
              </a:tr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329,18 dahil olmak üzere 475,69’a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1356788"/>
                  </a:ext>
                </a:extLst>
              </a:tr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475,69 dahil</a:t>
                      </a:r>
                      <a:r>
                        <a:rPr lang="tr-TR" sz="2200" baseline="0" dirty="0">
                          <a:effectLst/>
                        </a:rPr>
                        <a:t> olmak üzere</a:t>
                      </a:r>
                      <a:r>
                        <a:rPr lang="tr-TR" sz="2200" dirty="0">
                          <a:effectLst/>
                        </a:rPr>
                        <a:t> 535,34’e kadar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445690"/>
                  </a:ext>
                </a:extLst>
              </a:tr>
              <a:tr h="75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İleri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535,34 ve üzeri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901672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25CE578D-613E-4E21-9BFF-33A1FA183A53}"/>
              </a:ext>
            </a:extLst>
          </p:cNvPr>
          <p:cNvSpPr txBox="1"/>
          <p:nvPr/>
        </p:nvSpPr>
        <p:spPr>
          <a:xfrm>
            <a:off x="9276523" y="6530378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470707713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53788"/>
            <a:ext cx="121920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Öğrencilerin Yeterlik Düzeylerindeki Dağılımı (Sosyal Bilgiler)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350238"/>
              </p:ext>
            </p:extLst>
          </p:nvPr>
        </p:nvGraphicFramePr>
        <p:xfrm>
          <a:off x="484095" y="1344705"/>
          <a:ext cx="10901080" cy="4204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892">
                  <a:extLst>
                    <a:ext uri="{9D8B030D-6E8A-4147-A177-3AD203B41FA5}">
                      <a16:colId xmlns:a16="http://schemas.microsoft.com/office/drawing/2014/main" val="2349760716"/>
                    </a:ext>
                  </a:extLst>
                </a:gridCol>
                <a:gridCol w="3634094">
                  <a:extLst>
                    <a:ext uri="{9D8B030D-6E8A-4147-A177-3AD203B41FA5}">
                      <a16:colId xmlns:a16="http://schemas.microsoft.com/office/drawing/2014/main" val="1173459804"/>
                    </a:ext>
                  </a:extLst>
                </a:gridCol>
                <a:gridCol w="3634094">
                  <a:extLst>
                    <a:ext uri="{9D8B030D-6E8A-4147-A177-3AD203B41FA5}">
                      <a16:colId xmlns:a16="http://schemas.microsoft.com/office/drawing/2014/main" val="2254650137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Yeterlik Düzeyi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Sayısı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Öğrenci Yüzdesi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890411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 err="1">
                          <a:effectLst/>
                        </a:rPr>
                        <a:t>Temelaltı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2193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6,3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00553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Temel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8912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25,7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913515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14202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40,9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060730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Ortaüstü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5838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16,8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0222113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İleri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3566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10,3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8188297"/>
                  </a:ext>
                </a:extLst>
              </a:tr>
              <a:tr h="6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Toplam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34711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100,0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9087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F6B1475C-32E0-40E8-B1E4-B598CE2BF989}"/>
              </a:ext>
            </a:extLst>
          </p:cNvPr>
          <p:cNvSpPr txBox="1"/>
          <p:nvPr/>
        </p:nvSpPr>
        <p:spPr>
          <a:xfrm>
            <a:off x="9144000" y="6530378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9428099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ABİDE’nin</a:t>
            </a:r>
            <a:r>
              <a:rPr lang="tr-TR" sz="3200" b="1" dirty="0"/>
              <a:t> Getirdiği Yenilikler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2775" y="943463"/>
            <a:ext cx="11641050" cy="5564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Alınan </a:t>
            </a:r>
            <a:r>
              <a:rPr lang="tr-TR" sz="2400" dirty="0">
                <a:solidFill>
                  <a:srgbClr val="FF0000"/>
                </a:solidFill>
              </a:rPr>
              <a:t>geribildirimler</a:t>
            </a:r>
            <a:r>
              <a:rPr lang="tr-TR" sz="2400" dirty="0"/>
              <a:t> doğrultusunda </a:t>
            </a:r>
            <a:r>
              <a:rPr lang="tr-TR" sz="2400" dirty="0">
                <a:solidFill>
                  <a:srgbClr val="FF0000"/>
                </a:solidFill>
              </a:rPr>
              <a:t>eğitim politikalarının ve programlarının </a:t>
            </a:r>
            <a:r>
              <a:rPr lang="tr-TR" sz="2400" dirty="0"/>
              <a:t>gözden geçirilmesi,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Esas uygulamadan önce yapılan </a:t>
            </a:r>
            <a:r>
              <a:rPr lang="tr-TR" sz="2400" dirty="0">
                <a:solidFill>
                  <a:srgbClr val="FF0000"/>
                </a:solidFill>
              </a:rPr>
              <a:t>pilot uygulama </a:t>
            </a:r>
            <a:r>
              <a:rPr lang="tr-TR" sz="2400" dirty="0"/>
              <a:t>yoluyla, pilot uygulamada görülen eksikliklerin giderilmesine, </a:t>
            </a:r>
            <a:r>
              <a:rPr lang="tr-TR" sz="2400" dirty="0">
                <a:solidFill>
                  <a:srgbClr val="FF0000"/>
                </a:solidFill>
              </a:rPr>
              <a:t>soruların ve puanlama anahtarlarının gözden geçirilmesine</a:t>
            </a:r>
            <a:r>
              <a:rPr lang="tr-TR" sz="2400" dirty="0"/>
              <a:t> olanak sağlaması,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PISA ve TIMSS gibi Türkiye’nin katıldığı uluslararası değerlendirme çalışmalarındaki </a:t>
            </a:r>
            <a:r>
              <a:rPr lang="tr-TR" sz="2400" dirty="0">
                <a:solidFill>
                  <a:srgbClr val="FF0000"/>
                </a:solidFill>
              </a:rPr>
              <a:t>soruların uyarlanmasından kaynaklanan sorunların </a:t>
            </a:r>
            <a:r>
              <a:rPr lang="tr-TR" sz="2400" dirty="0"/>
              <a:t>önüne geçmesi,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Uluslararası değerlendirme çalışmalarında </a:t>
            </a:r>
            <a:r>
              <a:rPr lang="tr-TR" sz="2400" dirty="0">
                <a:solidFill>
                  <a:srgbClr val="FF0000"/>
                </a:solidFill>
                <a:latin typeface="Trebuchet MS" panose="020B0603020202020204"/>
                <a:cs typeface="Times New Roman" panose="02020603050405020304" pitchFamily="18" charset="0"/>
              </a:rPr>
              <a:t>sosyal bilgiler alanında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/>
                <a:cs typeface="Times New Roman" panose="02020603050405020304" pitchFamily="18" charset="0"/>
              </a:rPr>
              <a:t>değerlendirme yapılamazken bu alanda değerlendirme yapılmasına olanak sağlaması.</a:t>
            </a: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F4F814-0833-4E27-BF9B-39FB5FF727F9}"/>
              </a:ext>
            </a:extLst>
          </p:cNvPr>
          <p:cNvSpPr txBox="1"/>
          <p:nvPr/>
        </p:nvSpPr>
        <p:spPr>
          <a:xfrm>
            <a:off x="9130749" y="6530378"/>
            <a:ext cx="29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44032597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0007"/>
            <a:ext cx="121920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Öğrencilerin Yeterlik Düzeylerindeki Dağılımı (Sosyal Bilgiler)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85172" y="9995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Sosyal Bilgiler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Erkek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84093" y="3628767"/>
            <a:ext cx="109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Sosyal Bilgiler Testine Ait Yeterlik Düzeylerine Göre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Kız Öğrencilerin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Dağılımı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08488"/>
              </p:ext>
            </p:extLst>
          </p:nvPr>
        </p:nvGraphicFramePr>
        <p:xfrm>
          <a:off x="591668" y="1507505"/>
          <a:ext cx="10434918" cy="1948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538">
                  <a:extLst>
                    <a:ext uri="{9D8B030D-6E8A-4147-A177-3AD203B41FA5}">
                      <a16:colId xmlns:a16="http://schemas.microsoft.com/office/drawing/2014/main" val="1767664813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401487320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865691455"/>
                    </a:ext>
                  </a:extLst>
                </a:gridCol>
              </a:tblGrid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045226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1546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8,7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9724865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4831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27,1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7828695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6780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38,1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3074478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2878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16,2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1796135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1763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9,9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0113642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17798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4705411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12406"/>
              </p:ext>
            </p:extLst>
          </p:nvPr>
        </p:nvGraphicFramePr>
        <p:xfrm>
          <a:off x="591668" y="4167559"/>
          <a:ext cx="10434918" cy="2215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538">
                  <a:extLst>
                    <a:ext uri="{9D8B030D-6E8A-4147-A177-3AD203B41FA5}">
                      <a16:colId xmlns:a16="http://schemas.microsoft.com/office/drawing/2014/main" val="2199774114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1053485284"/>
                    </a:ext>
                  </a:extLst>
                </a:gridCol>
                <a:gridCol w="3478690">
                  <a:extLst>
                    <a:ext uri="{9D8B030D-6E8A-4147-A177-3AD203B41FA5}">
                      <a16:colId xmlns:a16="http://schemas.microsoft.com/office/drawing/2014/main" val="2076544731"/>
                    </a:ext>
                  </a:extLst>
                </a:gridCol>
              </a:tblGrid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Yeterlik Düzeyi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Öğrenci Yüzdesi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318737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Temelaltı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647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3,8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732346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Temel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4081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24,1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4575698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7422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43,9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0990712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Ortaüstü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2960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17,5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1179542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1803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10,7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3598983"/>
                  </a:ext>
                </a:extLst>
              </a:tr>
              <a:tr h="316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16913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100,0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0768164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44127FAB-6194-4A34-B082-73BCB16A079F}"/>
              </a:ext>
            </a:extLst>
          </p:cNvPr>
          <p:cNvSpPr txBox="1"/>
          <p:nvPr/>
        </p:nvSpPr>
        <p:spPr>
          <a:xfrm>
            <a:off x="9250017" y="6530378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812679074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75079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İBBS’ye</a:t>
            </a:r>
            <a:r>
              <a:rPr lang="tr-TR" sz="3200" b="1" dirty="0"/>
              <a:t> Göre Yeterlik Düzeyleri (Sosyal Bilgiler)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28296"/>
              </p:ext>
            </p:extLst>
          </p:nvPr>
        </p:nvGraphicFramePr>
        <p:xfrm>
          <a:off x="285173" y="982133"/>
          <a:ext cx="11476522" cy="540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12397480-8B11-4FEF-B8B9-4C04D3BC2F35}"/>
              </a:ext>
            </a:extLst>
          </p:cNvPr>
          <p:cNvSpPr txBox="1"/>
          <p:nvPr/>
        </p:nvSpPr>
        <p:spPr>
          <a:xfrm>
            <a:off x="9117496" y="6530378"/>
            <a:ext cx="279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778403581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90202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Okul Türüne Göre Yeterlik Düzeyleri (Sosyal Bilgiler)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84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345935412"/>
              </p:ext>
            </p:extLst>
          </p:nvPr>
        </p:nvGraphicFramePr>
        <p:xfrm>
          <a:off x="285172" y="982132"/>
          <a:ext cx="11404804" cy="523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617CF45-C3A0-4780-B39D-041820CCF726}"/>
              </a:ext>
            </a:extLst>
          </p:cNvPr>
          <p:cNvSpPr txBox="1"/>
          <p:nvPr/>
        </p:nvSpPr>
        <p:spPr>
          <a:xfrm>
            <a:off x="9117497" y="6530378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884593910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69193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(Öğrenci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1061" y="1291786"/>
            <a:ext cx="11609877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Anne Eğitim Düzeyi: </a:t>
            </a:r>
            <a:r>
              <a:rPr lang="tr-TR" sz="2400" dirty="0">
                <a:solidFill>
                  <a:srgbClr val="FF0000"/>
                </a:solidFill>
              </a:rPr>
              <a:t>Lisans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Doktora </a:t>
            </a:r>
            <a:r>
              <a:rPr lang="tr-TR" sz="2400" dirty="0"/>
              <a:t>&gt; </a:t>
            </a:r>
            <a:r>
              <a:rPr lang="tr-TR" sz="2400" dirty="0">
                <a:solidFill>
                  <a:schemeClr val="accent6"/>
                </a:solidFill>
              </a:rPr>
              <a:t>Yüksek Lisans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chemeClr val="accent6"/>
                </a:solidFill>
              </a:rPr>
              <a:t> Ön Lisans </a:t>
            </a:r>
            <a:r>
              <a:rPr lang="tr-TR" sz="2400" dirty="0">
                <a:solidFill>
                  <a:schemeClr val="bg1"/>
                </a:solidFill>
              </a:rPr>
              <a:t>&gt; Lise &gt; Ortaokul &gt; İl</a:t>
            </a:r>
            <a:r>
              <a:rPr lang="tr-TR" sz="2400" dirty="0"/>
              <a:t>kokul &gt; Okula gitmedi ya da ilkokul terk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SED: Korelasyon katsayısı: .36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Eğitim Hedefi: YL ya da DR yapmak &gt; Lisans &gt; Yüksekokul &gt; Lise (Tüm ikili gruplar arasında).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81 ve üzeri kitap &gt; 51-80 kitap &gt; 16-50 kitap &gt; 6-15 kitap &gt; 0-5 kitap (Tüm ikili       gruplar arasında).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 Destekleme Yetiştirme Kurslarına Katılım (Her iki dönem de katıldım.)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Aile İlgisi ve Baskısı: .13, -.11.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Ödev İçin Harcanan Süre: </a:t>
            </a:r>
            <a:r>
              <a:rPr lang="tr-TR" sz="2400" dirty="0">
                <a:solidFill>
                  <a:srgbClr val="FF0000"/>
                </a:solidFill>
              </a:rPr>
              <a:t>16-30 dakika </a:t>
            </a:r>
            <a:r>
              <a:rPr lang="tr-TR" sz="2400" dirty="0">
                <a:solidFill>
                  <a:schemeClr val="bg1"/>
                </a:solidFill>
              </a:rPr>
              <a:t>&gt;</a:t>
            </a:r>
            <a:r>
              <a:rPr lang="tr-TR" sz="2400" dirty="0">
                <a:solidFill>
                  <a:srgbClr val="FF0000"/>
                </a:solidFill>
              </a:rPr>
              <a:t> 31-60 dakika </a:t>
            </a:r>
            <a:r>
              <a:rPr lang="tr-TR" sz="2400" dirty="0"/>
              <a:t>&gt; 15 dakika ya da daha az &gt; 61-90 dakika &gt; 90 dakikadan daha fazla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Derse verilen değer, derse yönelik sevgi ve derse ilişkin öz-yeterlik: .09, .14, .26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2186789-4E8D-4CB7-93FA-4BC1F4CA2B2C}"/>
              </a:ext>
            </a:extLst>
          </p:cNvPr>
          <p:cNvSpPr txBox="1"/>
          <p:nvPr/>
        </p:nvSpPr>
        <p:spPr>
          <a:xfrm>
            <a:off x="9210261" y="6530378"/>
            <a:ext cx="2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789613562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1" y="85253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(Öğretmen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57547" y="1138381"/>
            <a:ext cx="9851505" cy="51838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Öğretmenin kıdemi (genel hizmet yılı) ve o okulda çalışma süresi: .23, .14.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gelişim indeksi: .09.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Mesleki yeterlik algısı ve mesleki doyum: Manidar </a:t>
            </a:r>
            <a:r>
              <a:rPr lang="tr-TR" sz="2800" dirty="0" err="1"/>
              <a:t>yordayıcı</a:t>
            </a:r>
            <a:r>
              <a:rPr lang="tr-TR" sz="28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Ev ödevi verme sıklığı: Ev ödevi vermem &gt; haftada 3 ya da daha fazla &gt; haftada 1 ya da 2 kez (Tüm ikili gruplar arasında).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693D13-F6C4-4BF1-884D-11BF93CFDB66}"/>
              </a:ext>
            </a:extLst>
          </p:cNvPr>
          <p:cNvSpPr txBox="1"/>
          <p:nvPr/>
        </p:nvSpPr>
        <p:spPr>
          <a:xfrm>
            <a:off x="9183757" y="6530378"/>
            <a:ext cx="285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015762036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1" y="103865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Çalışılan Değişkenler (Okul Anketi)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8547" y="1625234"/>
            <a:ext cx="11629505" cy="4262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Okul türü: genel ortaokul = imam hatip ortaokulu &gt; YBO (Hiçbir ikili grup arasında manidar farklılık yok).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Sınıf mevcudu: </a:t>
            </a:r>
            <a:r>
              <a:rPr lang="tr-TR" sz="2800" dirty="0">
                <a:solidFill>
                  <a:srgbClr val="FF0000"/>
                </a:solidFill>
              </a:rPr>
              <a:t>25’ten az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rgbClr val="FF0000"/>
                </a:solidFill>
              </a:rPr>
              <a:t> 25-30 arası </a:t>
            </a:r>
            <a:r>
              <a:rPr lang="tr-TR" sz="2800" dirty="0"/>
              <a:t>&gt; </a:t>
            </a:r>
            <a:r>
              <a:rPr lang="tr-TR" sz="2800" dirty="0">
                <a:solidFill>
                  <a:schemeClr val="accent6"/>
                </a:solidFill>
              </a:rPr>
              <a:t>31-40 arası </a:t>
            </a:r>
            <a:r>
              <a:rPr lang="tr-TR" sz="2800" dirty="0">
                <a:solidFill>
                  <a:schemeClr val="bg1"/>
                </a:solidFill>
              </a:rPr>
              <a:t>&gt;</a:t>
            </a:r>
            <a:r>
              <a:rPr lang="tr-TR" sz="2800" dirty="0">
                <a:solidFill>
                  <a:schemeClr val="accent6"/>
                </a:solidFill>
              </a:rPr>
              <a:t> 41 ve daha fazla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/>
              <a:t>(Hiçbir ikili grup arasında manidar farklılık yok).</a:t>
            </a:r>
            <a:endParaRPr lang="tr-TR" sz="2800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sorunlar indeksi: -.29.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Öğrenci kaynaklı olmayan sorunlar indeksi: -.36.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93ED5A4-CEAF-423A-A573-7A26156BF508}"/>
              </a:ext>
            </a:extLst>
          </p:cNvPr>
          <p:cNvSpPr txBox="1"/>
          <p:nvPr/>
        </p:nvSpPr>
        <p:spPr>
          <a:xfrm>
            <a:off x="9170505" y="6530378"/>
            <a:ext cx="28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750165631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107209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err="1"/>
              <a:t>ABİDE’nin</a:t>
            </a:r>
            <a:r>
              <a:rPr lang="tr-TR" sz="3200" b="1" dirty="0"/>
              <a:t> Geleceği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03745" y="1329802"/>
            <a:ext cx="10559110" cy="45375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Düzenli aralıklarla; ilkokul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düzeyinde 4. sınıflarda, ortaokul düzeyinde 8. sınıflarda, lise düzeyinde ise 10, 11 ya da 12. sınıf düzeyinde değerlendirme çalışmalarının yapılması,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İ</a:t>
            </a: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nteraktif (yenilikçi) maddelerin kullanımına olanak sağlayacak olan e-ABİDE uygulamasının </a:t>
            </a:r>
            <a:r>
              <a:rPr lang="tr-TR" sz="2800" dirty="0">
                <a:solidFill>
                  <a:prstClr val="black"/>
                </a:solidFill>
              </a:rPr>
              <a:t>2019 yılında </a:t>
            </a:r>
            <a:r>
              <a:rPr lang="tr-TR" sz="2800" dirty="0" err="1">
                <a:solidFill>
                  <a:prstClr val="black"/>
                </a:solidFill>
                <a:latin typeface="Trebuchet MS" panose="020B0603020202020204"/>
              </a:rPr>
              <a:t>pilotlanması</a:t>
            </a: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, 2020 yılından itibaren ABİDE uygulamasının elektronik ortamda gerçekleştirilmesi planlanmaktadır.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2487728-D528-43CF-A833-81FE995501A8}"/>
              </a:ext>
            </a:extLst>
          </p:cNvPr>
          <p:cNvSpPr txBox="1"/>
          <p:nvPr/>
        </p:nvSpPr>
        <p:spPr>
          <a:xfrm>
            <a:off x="9183757" y="6530378"/>
            <a:ext cx="285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095364758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103415" y="5560882"/>
            <a:ext cx="43089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Teşekkür Ederiz.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6002DC0-CF5B-4AF9-8F6D-758072CADD52}"/>
              </a:ext>
            </a:extLst>
          </p:cNvPr>
          <p:cNvSpPr txBox="1"/>
          <p:nvPr/>
        </p:nvSpPr>
        <p:spPr>
          <a:xfrm>
            <a:off x="8984975" y="6485493"/>
            <a:ext cx="30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adanaodm.meb.gov.tr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6F488E0-5486-4DDC-BECD-B66896F5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803" y="457515"/>
            <a:ext cx="2540141" cy="2540141"/>
          </a:xfrm>
          <a:prstGeom prst="rect">
            <a:avLst/>
          </a:prstGeom>
        </p:spPr>
      </p:pic>
      <p:sp>
        <p:nvSpPr>
          <p:cNvPr id="8" name="Alt Başlık 2">
            <a:extLst>
              <a:ext uri="{FF2B5EF4-FFF2-40B4-BE49-F238E27FC236}">
                <a16:creationId xmlns:a16="http://schemas.microsoft.com/office/drawing/2014/main" id="{55E2DABF-A967-41B5-97A9-7B4DC197B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850" y="3341469"/>
            <a:ext cx="6838045" cy="1117687"/>
          </a:xfrm>
        </p:spPr>
        <p:txBody>
          <a:bodyPr>
            <a:no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ADANA VALİLİĞİ</a:t>
            </a:r>
          </a:p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MİLLÎ EĞİTİM MÜDÜRLÜĞÜ</a:t>
            </a:r>
          </a:p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Ölme Değerlendirme Merkezi</a:t>
            </a:r>
          </a:p>
        </p:txBody>
      </p:sp>
    </p:spTree>
    <p:extLst>
      <p:ext uri="{BB962C8B-B14F-4D97-AF65-F5344CB8AC3E}">
        <p14:creationId xmlns:p14="http://schemas.microsoft.com/office/powerpoint/2010/main" val="9254058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940174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2600" b="1" dirty="0"/>
            </a:br>
            <a:r>
              <a:rPr lang="tr-TR" sz="2600" b="1" dirty="0"/>
              <a:t>YÖNTEM</a:t>
            </a:r>
            <a:br>
              <a:rPr lang="tr-TR" sz="2600" b="1" dirty="0"/>
            </a:br>
            <a:r>
              <a:rPr lang="tr-TR" sz="2600" b="1" dirty="0"/>
              <a:t>Evren ve Örneklem</a:t>
            </a:r>
            <a:endParaRPr lang="tr-TR" sz="26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09600" y="975787"/>
            <a:ext cx="11219543" cy="5564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İl düzeyinde örneklem belirlenmektedir, Tabakalı örnekleme yaklaşımı benimsenmektedir,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Tabakalama değişkenleri: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sz="2400" dirty="0"/>
              <a:t>Kır-kent,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sz="2400" dirty="0"/>
              <a:t>Devlet-özel,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sz="2400" dirty="0"/>
              <a:t>İkili-normal öğretim,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sz="2400" dirty="0"/>
              <a:t>Genel ortaokul-imam hatip ortaokulu-YBO. 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Türkiye geneli örneklem büyüklüğü (ABİDE 2016):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Yaklaşık 38 bin sekizinci sınıf öğrencisi,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6000 civarı öğretmen, 1299 okul yöneticisi.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875110F-E2FB-4667-93C5-9AE2C05064C4}"/>
              </a:ext>
            </a:extLst>
          </p:cNvPr>
          <p:cNvSpPr txBox="1"/>
          <p:nvPr/>
        </p:nvSpPr>
        <p:spPr>
          <a:xfrm>
            <a:off x="9077739" y="6530378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7008641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"/>
            <a:ext cx="12192000" cy="1190172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br>
              <a:rPr lang="tr-TR" sz="3200" b="1" dirty="0"/>
            </a:br>
            <a:r>
              <a:rPr lang="tr-TR" sz="3200" b="1" dirty="0"/>
              <a:t>ABİDE-8 2018 Uygulaması</a:t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01713" y="2259441"/>
            <a:ext cx="7563173" cy="25985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19 Mart ile 13 Nisan 2018 tarihleri arasında;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81 ilde,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1230 okulda,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Yaklaşık 75 bin öğrenciye uygulanmıştır.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FAAEBAA-6349-4FE4-8A21-9059D86FA19A}"/>
              </a:ext>
            </a:extLst>
          </p:cNvPr>
          <p:cNvSpPr txBox="1"/>
          <p:nvPr/>
        </p:nvSpPr>
        <p:spPr>
          <a:xfrm>
            <a:off x="9117497" y="6530378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12734731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Süreç İçinde Yürütülen Çalışmalar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49104" y="1220777"/>
            <a:ext cx="10668392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Değerlendirme Çerçevelerinin Belirlenmesi,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Soru Yazma Eğitimlerinin Verilmesi ve Soru Yazma Çalışmaları,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Anketlerin Geliştirilmesi,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Pilot Uygulamanın Yapılması,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Esas Uygulamanın Yapılması,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Değerlendirme (Puanlama) Çalışmalarının Yapılması,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Standart Belirleme Çalışmalarının Yapılması,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Veri Analizi ve </a:t>
            </a:r>
            <a:r>
              <a:rPr lang="tr-TR" sz="2800" dirty="0" err="1"/>
              <a:t>Raporlaştırma</a:t>
            </a:r>
            <a:r>
              <a:rPr lang="tr-TR" sz="2800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4FD65A-1CA7-4D7E-A16A-0A72F65F6578}"/>
              </a:ext>
            </a:extLst>
          </p:cNvPr>
          <p:cNvSpPr txBox="1"/>
          <p:nvPr/>
        </p:nvSpPr>
        <p:spPr>
          <a:xfrm>
            <a:off x="9144001" y="65303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41386137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/>
              <a:t>Test Deseni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9664" y="1173407"/>
            <a:ext cx="10787271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Türkçe, matematik, fen bilimleri ve sosyal bilgiler dersleri için toplam 12 kitapçık; sosyal bilgiler dersi için ise 3 kitapçık kullanılmaktadır: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Türkçe, Matematik, Fen Bilimleri:</a:t>
            </a:r>
          </a:p>
          <a:p>
            <a:pPr marL="457200" marR="0" lvl="0" indent="-45720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A1, A2, A3, A4,</a:t>
            </a:r>
          </a:p>
          <a:p>
            <a:pPr marL="457200" marR="0" lvl="0" indent="-45720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B1, B2, B3, B4,</a:t>
            </a:r>
          </a:p>
          <a:p>
            <a:pPr marL="457200" marR="0" lvl="0" indent="-45720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C1, C2, C3, C4.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Sosyal Bilgiler:</a:t>
            </a:r>
          </a:p>
          <a:p>
            <a:pPr marL="457200" marR="0" lvl="0" indent="-45720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A, B, C  </a:t>
            </a:r>
            <a:r>
              <a:rPr lang="tr-TR" sz="2800" dirty="0">
                <a:solidFill>
                  <a:prstClr val="black"/>
                </a:solidFill>
              </a:rPr>
              <a:t>Ortak maddeler yoluyla kitapçıklar birbirine bağlanmaktadır.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Kitapçıklarda esas ve pilot (</a:t>
            </a:r>
            <a:r>
              <a:rPr lang="tr-TR" sz="2800" dirty="0" err="1">
                <a:solidFill>
                  <a:prstClr val="black"/>
                </a:solidFill>
                <a:latin typeface="Trebuchet MS" panose="020B0603020202020204"/>
              </a:rPr>
              <a:t>denemelik</a:t>
            </a:r>
            <a:r>
              <a:rPr lang="tr-TR" sz="2800" dirty="0">
                <a:solidFill>
                  <a:prstClr val="black"/>
                </a:solidFill>
                <a:latin typeface="Trebuchet MS" panose="020B0603020202020204"/>
              </a:rPr>
              <a:t>) sorular yer almaktadır.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A62ED55-F628-4009-9ABF-F750A27786DD}"/>
              </a:ext>
            </a:extLst>
          </p:cNvPr>
          <p:cNvSpPr txBox="1"/>
          <p:nvPr/>
        </p:nvSpPr>
        <p:spPr>
          <a:xfrm>
            <a:off x="9144001" y="65303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adanaodm.meb.gov.tr</a:t>
            </a:r>
          </a:p>
        </p:txBody>
      </p:sp>
    </p:spTree>
    <p:extLst>
      <p:ext uri="{BB962C8B-B14F-4D97-AF65-F5344CB8AC3E}">
        <p14:creationId xmlns:p14="http://schemas.microsoft.com/office/powerpoint/2010/main" val="279292119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1500</TotalTime>
  <Words>3645</Words>
  <Application>Microsoft Office PowerPoint</Application>
  <PresentationFormat>Geniş ekran</PresentationFormat>
  <Paragraphs>843</Paragraphs>
  <Slides>57</Slides>
  <Notes>57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Trebuchet MS</vt:lpstr>
      <vt:lpstr>Tw Cen MT</vt:lpstr>
      <vt:lpstr>Wingdings</vt:lpstr>
      <vt:lpstr>Devre</vt:lpstr>
      <vt:lpstr>adanaodm.meb.gov.tr</vt:lpstr>
      <vt:lpstr>ABİDE’nin Genel Amacı</vt:lpstr>
      <vt:lpstr>Mevcut Değerlendirme Uygulamalarındaki Sorunlar</vt:lpstr>
      <vt:lpstr>ABİDE’nin Getirdiği Yenilikler</vt:lpstr>
      <vt:lpstr>ABİDE’nin Getirdiği Yenilikler</vt:lpstr>
      <vt:lpstr> YÖNTEM Evren ve Örneklem</vt:lpstr>
      <vt:lpstr>          ABİDE-8 2018 Uygulaması </vt:lpstr>
      <vt:lpstr>Süreç İçinde Yürütülen Çalışmalar</vt:lpstr>
      <vt:lpstr>Test Deseni</vt:lpstr>
      <vt:lpstr>Soruların Dağılımı</vt:lpstr>
      <vt:lpstr>Puanlama Anahtarlarının Hazırlanması ve Açık Uçlu Soruların Değerlendirilmesi</vt:lpstr>
      <vt:lpstr>Puanlayıcılar Arası Tutarlılık Sonuçları </vt:lpstr>
      <vt:lpstr>Puanlayıcılar Arası Tutarlılık Sonuçları </vt:lpstr>
      <vt:lpstr> ABİDE Anketlerinin Hazırlanması</vt:lpstr>
      <vt:lpstr> Öğrenci Anketi</vt:lpstr>
      <vt:lpstr> Öğretmen Anketi</vt:lpstr>
      <vt:lpstr> Okul Anketi</vt:lpstr>
      <vt:lpstr>Yeterlik Düzeyleri (5 Düzey)</vt:lpstr>
      <vt:lpstr>Türkçe Temelaltı Düzey (Örnek)</vt:lpstr>
      <vt:lpstr>Türkçe İleri Düzey (Örnek)</vt:lpstr>
      <vt:lpstr>«Türkçe Dersine verilen değer» indeksi için kullanılan maddeler</vt:lpstr>
      <vt:lpstr>Verilerin Analizi</vt:lpstr>
      <vt:lpstr>BULGULAR</vt:lpstr>
      <vt:lpstr>Türkçe Dersi Yeterlik Düzeyleri ve Puan Karşılıkları </vt:lpstr>
      <vt:lpstr>Öğrencilerin Yeterlik Düzeylerindeki Dağılımı (Türkçe)</vt:lpstr>
      <vt:lpstr>Öğrencilerin Yeterlik Düzeylerindeki Dağılımı (Türkçe)</vt:lpstr>
      <vt:lpstr>İBBS’ye Göre Yeterlik Düzeyleri (Türkçe)</vt:lpstr>
      <vt:lpstr>Okul Türüne Göre Yeterlik Düzeyleri (Türkçe)</vt:lpstr>
      <vt:lpstr>Çalışılan Değişkenler (Öğrenci Anketi)</vt:lpstr>
      <vt:lpstr>Çalışılan Değişkenler (Öğretmen Anketi)</vt:lpstr>
      <vt:lpstr>Çalışılan Değişkenler (Okul Anketi)</vt:lpstr>
      <vt:lpstr>Matematik Dersi Yeterlik Düzeyleri ve Puan Karşılıkları </vt:lpstr>
      <vt:lpstr>Öğrencilerin Yeterlik Düzeylerindeki Dağılımı (Matematik)</vt:lpstr>
      <vt:lpstr>Öğrencilerin Yeterlik Düzeylerindeki Dağılımı (Matematik)</vt:lpstr>
      <vt:lpstr>İBBS’ye Göre Yeterlik Düzeyleri (Matematik)</vt:lpstr>
      <vt:lpstr>Okul Türüne Göre Yeterlik Düzeyleri (Matematik)</vt:lpstr>
      <vt:lpstr>Çalışılan Değişkenler (Öğrenci Anketi)</vt:lpstr>
      <vt:lpstr>Çalışılan Değişkenler (Öğretmen Anketi)</vt:lpstr>
      <vt:lpstr>Çalışılan Değişkenler (Okul Anketi)</vt:lpstr>
      <vt:lpstr>Fen Bilimleri Dersi Yeterlik Düzeyleri ve Puan Karşılıkları </vt:lpstr>
      <vt:lpstr>Öğrencilerin Yeterlik Düzeylerindeki Dağılımı (Fen Bilimleri)</vt:lpstr>
      <vt:lpstr>Öğrencilerin Yeterlik Düzeylerindeki Dağılımı (Fen Bilimleri)</vt:lpstr>
      <vt:lpstr>İBBS’ye Göre Yeterlik Düzeyleri (Fen Bilimleri)</vt:lpstr>
      <vt:lpstr>Okul Türüne Göre Yeterlik Düzeyleri (Fen Bilimleri)</vt:lpstr>
      <vt:lpstr>Çalışılan Değişkenler (Öğrenci Anketi)</vt:lpstr>
      <vt:lpstr>Çalışılan Değişkenler (Öğretmen Anketi)</vt:lpstr>
      <vt:lpstr>Çalışılan Değişkenler (Okul Anketi)</vt:lpstr>
      <vt:lpstr>Sosyal Bilgiler Dersi Yeterlik Düzeyleri ve Puan Karşılıkları </vt:lpstr>
      <vt:lpstr>Öğrencilerin Yeterlik Düzeylerindeki Dağılımı (Sosyal Bilgiler)</vt:lpstr>
      <vt:lpstr>Öğrencilerin Yeterlik Düzeylerindeki Dağılımı (Sosyal Bilgiler)</vt:lpstr>
      <vt:lpstr>İBBS’ye Göre Yeterlik Düzeyleri (Sosyal Bilgiler)</vt:lpstr>
      <vt:lpstr>Okul Türüne Göre Yeterlik Düzeyleri (Sosyal Bilgiler)</vt:lpstr>
      <vt:lpstr>Çalışılan Değişkenler (Öğrenci Anketi)</vt:lpstr>
      <vt:lpstr>Çalışılan Değişkenler (Öğretmen Anketi)</vt:lpstr>
      <vt:lpstr>Çalışılan Değişkenler (Okul Anketi)</vt:lpstr>
      <vt:lpstr>ABİDE’nin Geleceği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TURGAY TAŞKIN</dc:creator>
  <cp:lastModifiedBy>Osman KARAKAYA</cp:lastModifiedBy>
  <cp:revision>149</cp:revision>
  <cp:lastPrinted>2017-10-31T09:03:23Z</cp:lastPrinted>
  <dcterms:created xsi:type="dcterms:W3CDTF">2017-10-23T12:12:11Z</dcterms:created>
  <dcterms:modified xsi:type="dcterms:W3CDTF">2018-06-19T07:39:49Z</dcterms:modified>
</cp:coreProperties>
</file>